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10.xml"/>
  <Override ContentType="application/vnd.openxmlformats-officedocument.presentationml.comments+xml" PartName="/ppt/comments/comment8.xml"/>
  <Override ContentType="application/vnd.openxmlformats-officedocument.presentationml.comments+xml" PartName="/ppt/comments/comment6.xml"/>
  <Override ContentType="application/vnd.openxmlformats-officedocument.presentationml.comments+xml" PartName="/ppt/comments/comment3.xml"/>
  <Override ContentType="application/vnd.openxmlformats-officedocument.presentationml.comments+xml" PartName="/ppt/comments/comment15.xml"/>
  <Override ContentType="application/vnd.openxmlformats-officedocument.presentationml.comments+xml" PartName="/ppt/comments/comment13.xml"/>
  <Override ContentType="application/vnd.openxmlformats-officedocument.presentationml.comments+xml" PartName="/ppt/comments/comment16.xml"/>
  <Override ContentType="application/vnd.openxmlformats-officedocument.presentationml.comments+xml" PartName="/ppt/comments/comment1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12.xml"/>
  <Override ContentType="application/vnd.openxmlformats-officedocument.presentationml.comments+xml" PartName="/ppt/comments/comment14.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Lst>
  <p:sldSz cy="5143500" cx="9144000"/>
  <p:notesSz cx="6858000" cy="9144000"/>
  <p:embeddedFontLst>
    <p:embeddedFont>
      <p:font typeface="Raleway"/>
      <p:regular r:id="rId49"/>
      <p:bold r:id="rId50"/>
      <p:italic r:id="rId51"/>
      <p:boldItalic r:id="rId52"/>
    </p:embeddedFont>
    <p:embeddedFont>
      <p:font typeface="Proxima Nova"/>
      <p:regular r:id="rId53"/>
      <p:bold r:id="rId54"/>
      <p:italic r:id="rId55"/>
      <p:boldItalic r:id="rId56"/>
    </p:embeddedFont>
    <p:embeddedFont>
      <p:font typeface="Lato"/>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4" name="Tyler Fritz"/>
  <p:cmAuthor clrIdx="1" id="1" initials="" lastIdx="17" name="Dong Xing"/>
  <p:cmAuthor clrIdx="2" id="2" initials="" lastIdx="1" name="Ahmed Abuhja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70D24CCC-B658-426E-ABA6-E07B9A9A78BC}">
  <a:tblStyle styleId="{70D24CCC-B658-426E-ABA6-E07B9A9A78B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font" Target="fonts/Raleway-regular.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60" Type="http://schemas.openxmlformats.org/officeDocument/2006/relationships/font" Target="fonts/Lato-bold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aleway-italic.fntdata"/><Relationship Id="rId50" Type="http://schemas.openxmlformats.org/officeDocument/2006/relationships/font" Target="fonts/Raleway-bold.fntdata"/><Relationship Id="rId53" Type="http://schemas.openxmlformats.org/officeDocument/2006/relationships/font" Target="fonts/ProximaNova-regular.fntdata"/><Relationship Id="rId52" Type="http://schemas.openxmlformats.org/officeDocument/2006/relationships/font" Target="fonts/Raleway-boldItalic.fntdata"/><Relationship Id="rId11" Type="http://schemas.openxmlformats.org/officeDocument/2006/relationships/slide" Target="slides/slide4.xml"/><Relationship Id="rId55" Type="http://schemas.openxmlformats.org/officeDocument/2006/relationships/font" Target="fonts/ProximaNova-italic.fntdata"/><Relationship Id="rId10" Type="http://schemas.openxmlformats.org/officeDocument/2006/relationships/slide" Target="slides/slide3.xml"/><Relationship Id="rId54" Type="http://schemas.openxmlformats.org/officeDocument/2006/relationships/font" Target="fonts/ProximaNova-bold.fntdata"/><Relationship Id="rId13" Type="http://schemas.openxmlformats.org/officeDocument/2006/relationships/slide" Target="slides/slide6.xml"/><Relationship Id="rId57" Type="http://schemas.openxmlformats.org/officeDocument/2006/relationships/font" Target="fonts/Lato-regular.fntdata"/><Relationship Id="rId12" Type="http://schemas.openxmlformats.org/officeDocument/2006/relationships/slide" Target="slides/slide5.xml"/><Relationship Id="rId56" Type="http://schemas.openxmlformats.org/officeDocument/2006/relationships/font" Target="fonts/ProximaNova-boldItalic.fntdata"/><Relationship Id="rId15" Type="http://schemas.openxmlformats.org/officeDocument/2006/relationships/slide" Target="slides/slide8.xml"/><Relationship Id="rId59" Type="http://schemas.openxmlformats.org/officeDocument/2006/relationships/font" Target="fonts/Lato-italic.fntdata"/><Relationship Id="rId14" Type="http://schemas.openxmlformats.org/officeDocument/2006/relationships/slide" Target="slides/slide7.xml"/><Relationship Id="rId58" Type="http://schemas.openxmlformats.org/officeDocument/2006/relationships/font" Target="fonts/Lato-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8-11-30T15:17:44.009">
    <p:pos x="6000" y="0"/>
    <p:text>We didn't talk about what we do with the data when we get it to the web</p:text>
  </p:cm>
  <p:cm authorId="0" idx="2" dt="2018-11-30T15:17:09.148">
    <p:pos x="6000" y="100"/>
    <p:text>Risk that the ground might be frozen when we want to test</p:text>
  </p:cm>
  <p:cm authorId="0" idx="3" dt="2018-11-30T15:19:22.929">
    <p:pos x="6000" y="200"/>
    <p:text>Bring commercial sensors and our sensors to the event. It's good to show and tell</p:text>
  </p:cm>
  <p:cm authorId="0" idx="4" dt="2018-11-30T15:27:46.535">
    <p:pos x="6000" y="300"/>
    <p:text>There was some issue with the range of the soil moisture detection. 
Also some issue with the polystyrene coating</p:text>
  </p:cm>
  <p:cm authorId="0" idx="5" dt="2018-11-30T15:25:07.142">
    <p:pos x="6000" y="300"/>
    <p:text>"Be sure to understand the properties of the coating or don't mention it" -Geiger</p:text>
  </p:cm>
  <p:cm authorId="0" idx="6" dt="2018-11-30T15:27:46.535">
    <p:pos x="6000" y="300"/>
    <p:text>Possibly use bag that has vapor going one way and water going the other</p:text>
  </p:cm>
  <p:cm authorId="0" idx="7" dt="2018-11-30T15:20:28.614">
    <p:pos x="6000" y="400"/>
    <p:text>Add Gant chart for who has which responsibilities</p:text>
  </p:cm>
  <p:cm authorId="0" idx="8" dt="2018-11-30T15:16:43.802">
    <p:pos x="6000" y="500"/>
    <p:text>Be more specific about our large test</p:tex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12" dt="2018-11-30T17:49:33.588">
    <p:pos x="459" y="856"/>
    <p:text>under different RH level conditions</p:tex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13" dt="2018-11-30T17:46:35.277">
    <p:pos x="6000" y="0"/>
    <p:text>I added some text descriptions for each part of the items, you guys may add some more details about the RD sensor &amp; nodes</p:tex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14" dt="2018-12-02T17:00:35.107">
    <p:pos x="61" y="900"/>
    <p:text>I changed some letter sizes and color in order to show the main ideas clearly. 
Here, I am not sure if we suppose to describe "sensors nodes to gateway" or "gateway to server"?</p:text>
  </p:cm>
</p:cmLst>
</file>

<file path=ppt/comments/comment1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4" dt="2018-11-30T04:53:03.187">
    <p:pos x="6000" y="0"/>
    <p:text>Could we remove the red lines under Yuanzhe and Haoyue's names?</p:text>
  </p:cm>
</p:cmLst>
</file>

<file path=ppt/comments/comment1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15" dt="2018-11-30T17:59:27.244">
    <p:pos x="745" y="927"/>
    <p:text>Even though it's not necessary to consider the security problems too much, since not many users may care about their data here.
We don’t have the expertise to handle security issues. Security needs to be handled minimally, we have considered about this.
If some users concern about their data securities, the system will allow them to set.</p:text>
  </p:cm>
</p:cmLst>
</file>

<file path=ppt/comments/comment1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16" dt="2018-11-30T19:15:07.048">
    <p:pos x="3327" y="2171"/>
    <p:text>Get responses from users in order to edit and keep improving the project performances</p:text>
  </p:cm>
</p:cmLst>
</file>

<file path=ppt/comments/comment1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17" dt="2018-11-30T18:51:39.745">
    <p:pos x="432" y="809"/>
    <p:text>(Not sure if NRF24, need to find out)</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1" dt="2018-11-30T18:18:07.286">
    <p:pos x="6000" y="0"/>
    <p:text>Instead of writing down too many words, why no use graphs to directly show the background and problems.
We can just speak the descriptions out to let audiences LISTEN to us rather than LOOK AT the screen</p:text>
  </p:cm>
  <p:cm authorId="2" idx="1" dt="2018-12-01T21:36:14.607">
    <p:pos x="374" y="953"/>
    <p:text>Very nice !</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9" dt="2018-11-29T15:06:59.986">
    <p:pos x="459" y="880"/>
    <p:text>I made this change because RH is not a common acronym our field and needs to be spelled out the first time it's used.</p:text>
  </p:cm>
  <p:cm authorId="1" idx="2" dt="2018-11-30T18:23:21.689">
    <p:pos x="459" y="980"/>
    <p:text>Be more specific than ‘longer range’. There is a wide range of ‘long’-----(not “the longer the better”, but the “necessary” length)</p:text>
  </p:cm>
  <p:cm authorId="1" idx="3" dt="2018-11-30T17:44:38.689">
    <p:pos x="459" y="980"/>
    <p:text>of course, it the distances between each two nodes are just, for example, 200 feet, then we set the Electromagnetic Transmission as 200 feet.</p:text>
  </p:cm>
  <p:cm authorId="0" idx="10" dt="2018-11-30T17:52:26.467">
    <p:pos x="459" y="980"/>
    <p:text>This is not part of our project scope. So we should not talk about doing this or we will get questioned on it and not be able to explain our plan. Varying the distance that nodes transmit would not be a trivial thing to do.</p:text>
  </p:cm>
  <p:cm authorId="1" idx="4" dt="2018-11-30T18:23:21.689">
    <p:pos x="459" y="980"/>
    <p:text>....Ok, so just memorizing the statements</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5" dt="2018-11-30T17:55:45.967">
    <p:pos x="354" y="985"/>
    <p:text>When describing sleep mode, talk about the actual figure of power savings. ~99.9%-----like your watch</p:text>
  </p:cm>
  <p:cm authorId="1" idx="6" dt="2018-11-30T17:55:45.967">
    <p:pos x="354" y="985"/>
    <p:text>it's not necessary for users to get more than two times of data every day, but our system could take data every 30 minutes instead of every 12 hours as what we design now. 
If some users expect more times of data transmissions, the system will allow them to reset the time periods which depend on their needs</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1" dt="2018-11-29T15:34:45.942">
    <p:pos x="459" y="884"/>
    <p:text>I made this change because we decided to use "Sensor Node" instead of "Leaf Node"</p:text>
  </p:cm>
  <p:cm authorId="0" idx="12" dt="2018-11-29T15:33:02.367">
    <p:pos x="459" y="984"/>
    <p:text>I made this change because "System must be cheap and reliable" isn't really a technical constraint or consideration.</p:text>
  </p:cm>
  <p:cm authorId="0" idx="13" dt="2018-11-29T15:33:54.333">
    <p:pos x="459" y="1084"/>
    <p:text>I made this change because the web server and gateway node don't have to have minimal power consumption.  Only the sensor nodes must have minimal power consumption.</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7" dt="2018-11-30T18:20:32.552">
    <p:pos x="6000" y="0"/>
    <p:text>I am not sure if my  descriptions about Deere are correct or not, plz take a look</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8" dt="2018-11-30T18:26:37.383">
    <p:pos x="117" y="1011"/>
    <p:text>They might ask what does the "Enough" mean?
we may say "a group of sensors in a certain area" all died which makes the transmission of data in this area are all disconnected from the project.</p:text>
  </p:cm>
  <p:cm authorId="1" idx="9" dt="2018-11-30T18:29:16.111">
    <p:pos x="117" y="1111"/>
    <p:text>It does not mean only 6 months life services we designed, but because of the labor cost and safety issues, we planned to use 6 months.
Users will get alert when this problem happens.</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10" dt="2018-11-30T18:30:08.712">
    <p:pos x="6000" y="0"/>
    <p:text>Make sure the differences between "selling price" &amp; "base cost/price"</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11" dt="2018-11-30T17:48:17.171">
    <p:pos x="6000" y="0"/>
    <p:text>Not sure if we need to mention the selling price specifically here,  but you guys may add more price notes o just delete them</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KDOoWxeGJG4zcLF9OO2TQ4pptNQwA2uvSTY5XbJMKig/edit#gid=0"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Tyler</a:t>
            </a:r>
            <a:endParaRPr/>
          </a:p>
          <a:p>
            <a:pPr indent="-298450" lvl="0" marL="457200" rtl="0" algn="l">
              <a:spcBef>
                <a:spcPts val="0"/>
              </a:spcBef>
              <a:spcAft>
                <a:spcPts val="0"/>
              </a:spcAft>
              <a:buSzPts val="1100"/>
              <a:buAutoNum type="arabicPeriod"/>
            </a:pPr>
            <a:r>
              <a:rPr lang="en"/>
              <a:t>Soil Moisture, not relative humidity. </a:t>
            </a:r>
            <a:endParaRPr/>
          </a:p>
          <a:p>
            <a:pPr indent="-298450" lvl="0" marL="457200" rtl="0" algn="l">
              <a:spcBef>
                <a:spcPts val="0"/>
              </a:spcBef>
              <a:spcAft>
                <a:spcPts val="0"/>
              </a:spcAft>
              <a:buSzPts val="1100"/>
              <a:buAutoNum type="arabicPeriod"/>
            </a:pPr>
            <a:r>
              <a:rPr lang="en"/>
              <a:t>Look into gypsum being used as humidity sensor</a:t>
            </a:r>
            <a:endParaRPr/>
          </a:p>
          <a:p>
            <a:pPr indent="-298450" lvl="0" marL="457200" rtl="0" algn="l">
              <a:spcBef>
                <a:spcPts val="0"/>
              </a:spcBef>
              <a:spcAft>
                <a:spcPts val="0"/>
              </a:spcAft>
              <a:buSzPts val="1100"/>
              <a:buAutoNum type="arabicPeriod"/>
            </a:pPr>
            <a:r>
              <a:rPr lang="en"/>
              <a:t>Electromagnetic</a:t>
            </a:r>
            <a:r>
              <a:rPr lang="en"/>
              <a:t> Transmission</a:t>
            </a:r>
            <a:r>
              <a:rPr lang="en"/>
              <a:t>, not Radio Waves</a:t>
            </a:r>
            <a:endParaRPr/>
          </a:p>
          <a:p>
            <a:pPr indent="-298450" lvl="0" marL="457200" rtl="0" algn="l">
              <a:spcBef>
                <a:spcPts val="0"/>
              </a:spcBef>
              <a:spcAft>
                <a:spcPts val="0"/>
              </a:spcAft>
              <a:buSzPts val="1100"/>
              <a:buAutoNum type="arabicPeriod"/>
            </a:pPr>
            <a:r>
              <a:rPr lang="en"/>
              <a:t>Web server does not need be running all the time because the gateway can buffer data.</a:t>
            </a:r>
            <a:endParaRPr/>
          </a:p>
          <a:p>
            <a:pPr indent="-298450" lvl="0" marL="457200" rtl="0" algn="l">
              <a:spcBef>
                <a:spcPts val="0"/>
              </a:spcBef>
              <a:spcAft>
                <a:spcPts val="0"/>
              </a:spcAft>
              <a:buSzPts val="1100"/>
              <a:buAutoNum type="arabicPeriod"/>
            </a:pPr>
            <a:r>
              <a:rPr lang="en"/>
              <a:t>We don’t have the </a:t>
            </a:r>
            <a:r>
              <a:rPr lang="en"/>
              <a:t>expertise</a:t>
            </a:r>
            <a:r>
              <a:rPr lang="en"/>
              <a:t> to handle security issues. </a:t>
            </a:r>
            <a:r>
              <a:rPr lang="en"/>
              <a:t>Security</a:t>
            </a:r>
            <a:r>
              <a:rPr lang="en"/>
              <a:t> needs to be handled minimally, we have considered about this </a:t>
            </a:r>
            <a:endParaRPr/>
          </a:p>
          <a:p>
            <a:pPr indent="-298450" lvl="0" marL="457200" rtl="0" algn="l">
              <a:spcBef>
                <a:spcPts val="0"/>
              </a:spcBef>
              <a:spcAft>
                <a:spcPts val="0"/>
              </a:spcAft>
              <a:buSzPts val="1100"/>
              <a:buAutoNum type="arabicPeriod"/>
            </a:pPr>
            <a:r>
              <a:rPr lang="en"/>
              <a:t>Be more specific than ‘longer range’. There is a wide range of ‘long’-----(not “the longer the better”, but the “necessary” length)</a:t>
            </a:r>
            <a:endParaRPr/>
          </a:p>
          <a:p>
            <a:pPr indent="-298450" lvl="0" marL="457200" rtl="0" algn="l">
              <a:spcBef>
                <a:spcPts val="0"/>
              </a:spcBef>
              <a:spcAft>
                <a:spcPts val="0"/>
              </a:spcAft>
              <a:buSzPts val="1100"/>
              <a:buAutoNum type="arabicPeriod"/>
            </a:pPr>
            <a:r>
              <a:rPr lang="en"/>
              <a:t>When describing sleep mode, talk about the actual figure of power savings. ~99.9%-----like your watch</a:t>
            </a:r>
            <a:endParaRPr/>
          </a:p>
          <a:p>
            <a:pPr indent="-298450" lvl="0" marL="457200" rtl="0" algn="l">
              <a:spcBef>
                <a:spcPts val="0"/>
              </a:spcBef>
              <a:spcAft>
                <a:spcPts val="0"/>
              </a:spcAft>
              <a:buSzPts val="1100"/>
              <a:buAutoNum type="arabicPeriod"/>
            </a:pPr>
            <a:r>
              <a:rPr lang="en"/>
              <a:t>Describe other systems available for the market survey. John Deere’s is one of the more expensive</a:t>
            </a:r>
            <a:endParaRPr/>
          </a:p>
          <a:p>
            <a:pPr indent="-298450" lvl="0" marL="457200" rtl="0" algn="l">
              <a:spcBef>
                <a:spcPts val="0"/>
              </a:spcBef>
              <a:spcAft>
                <a:spcPts val="0"/>
              </a:spcAft>
              <a:buSzPts val="1100"/>
              <a:buAutoNum type="arabicPeriod"/>
            </a:pPr>
            <a:r>
              <a:rPr lang="en"/>
              <a:t>John Deere supports purchasing leaf nodes for the gateway</a:t>
            </a:r>
            <a:endParaRPr/>
          </a:p>
          <a:p>
            <a:pPr indent="-298450" lvl="0" marL="457200" rtl="0" algn="l">
              <a:spcBef>
                <a:spcPts val="0"/>
              </a:spcBef>
              <a:spcAft>
                <a:spcPts val="0"/>
              </a:spcAft>
              <a:buSzPts val="1100"/>
              <a:buAutoNum type="arabicPeriod"/>
            </a:pPr>
            <a:r>
              <a:rPr lang="en"/>
              <a:t>Our system could take data every 30 minutes too. Doesn’t need to be a disadvantage</a:t>
            </a:r>
            <a:endParaRPr/>
          </a:p>
          <a:p>
            <a:pPr indent="-298450" lvl="0" marL="457200" rtl="0" algn="l">
              <a:spcBef>
                <a:spcPts val="0"/>
              </a:spcBef>
              <a:spcAft>
                <a:spcPts val="0"/>
              </a:spcAft>
              <a:buSzPts val="1100"/>
              <a:buAutoNum type="arabicPeriod"/>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47178c73d8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47178c73d8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Yuanzhe</a:t>
            </a:r>
            <a:endParaRPr/>
          </a:p>
          <a:p>
            <a:pPr indent="-298450" lvl="0" marL="457200" rtl="0" algn="l">
              <a:spcBef>
                <a:spcPts val="0"/>
              </a:spcBef>
              <a:spcAft>
                <a:spcPts val="0"/>
              </a:spcAft>
              <a:buSzPts val="1100"/>
              <a:buAutoNum type="arabicPeriod"/>
            </a:pPr>
            <a:r>
              <a:rPr lang="en"/>
              <a:t>Ahmed</a:t>
            </a:r>
            <a:endParaRPr/>
          </a:p>
          <a:p>
            <a:pPr indent="-298450" lvl="0" marL="457200" rtl="0" algn="l">
              <a:spcBef>
                <a:spcPts val="0"/>
              </a:spcBef>
              <a:spcAft>
                <a:spcPts val="0"/>
              </a:spcAft>
              <a:buSzPts val="1100"/>
              <a:buAutoNum type="arabicPeriod"/>
            </a:pPr>
            <a:r>
              <a:rPr lang="en"/>
              <a:t>Tyler</a:t>
            </a:r>
            <a:endParaRPr/>
          </a:p>
          <a:p>
            <a:pPr indent="-298450" lvl="0" marL="457200" rtl="0" algn="l">
              <a:spcBef>
                <a:spcPts val="0"/>
              </a:spcBef>
              <a:spcAft>
                <a:spcPts val="0"/>
              </a:spcAft>
              <a:buSzPts val="1100"/>
              <a:buAutoNum type="arabicPeriod"/>
            </a:pPr>
            <a:r>
              <a:rPr lang="en"/>
              <a:t>Yuanzhe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47178c73d8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47178c73d8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a:t>Dong</a:t>
            </a:r>
            <a:endParaRPr/>
          </a:p>
          <a:p>
            <a:pPr indent="0" lvl="0" marL="0" rtl="0" algn="l">
              <a:lnSpc>
                <a:spcPct val="115000"/>
              </a:lnSpc>
              <a:spcBef>
                <a:spcPts val="1600"/>
              </a:spcBef>
              <a:spcAft>
                <a:spcPts val="0"/>
              </a:spcAft>
              <a:buClr>
                <a:srgbClr val="000000"/>
              </a:buClr>
              <a:buSzPts val="1100"/>
              <a:buFont typeface="Arial"/>
              <a:buNone/>
            </a:pPr>
            <a:r>
              <a:rPr lang="en" sz="1300" u="sng">
                <a:solidFill>
                  <a:schemeClr val="accent5"/>
                </a:solidFill>
                <a:latin typeface="Lato"/>
                <a:ea typeface="Lato"/>
                <a:cs typeface="Lato"/>
                <a:sym typeface="Lato"/>
                <a:hlinkClick r:id="rId2"/>
              </a:rPr>
              <a:t>https://docs.google.com/spreadsheets/d/1KDOoWxeGJG4zcLF9OO2TQ4pptNQwA2uvSTY5XbJMKig/edit#gid=0</a:t>
            </a:r>
            <a:r>
              <a:rPr lang="en" sz="1300">
                <a:solidFill>
                  <a:schemeClr val="accent1"/>
                </a:solidFill>
                <a:latin typeface="Lato"/>
                <a:ea typeface="Lato"/>
                <a:cs typeface="Lato"/>
                <a:sym typeface="Lato"/>
              </a:rPr>
              <a:t> </a:t>
            </a:r>
            <a:endParaRPr sz="1300">
              <a:solidFill>
                <a:schemeClr val="accent1"/>
              </a:solidFill>
              <a:latin typeface="Lato"/>
              <a:ea typeface="Lato"/>
              <a:cs typeface="Lato"/>
              <a:sym typeface="Lato"/>
            </a:endParaRPr>
          </a:p>
          <a:p>
            <a:pPr indent="0" lvl="0" marL="0" rtl="0" algn="l">
              <a:lnSpc>
                <a:spcPct val="115000"/>
              </a:lnSpc>
              <a:spcBef>
                <a:spcPts val="1600"/>
              </a:spcBef>
              <a:spcAft>
                <a:spcPts val="0"/>
              </a:spcAft>
              <a:buClr>
                <a:srgbClr val="000000"/>
              </a:buClr>
              <a:buSzPts val="1100"/>
              <a:buFont typeface="Arial"/>
              <a:buNone/>
            </a:pPr>
            <a:r>
              <a:rPr lang="en" sz="1300">
                <a:solidFill>
                  <a:schemeClr val="accent1"/>
                </a:solidFill>
                <a:latin typeface="Lato"/>
                <a:ea typeface="Lato"/>
                <a:cs typeface="Lato"/>
                <a:sym typeface="Lato"/>
              </a:rPr>
              <a:t>Need to indicate a target cost up front with a specific figure. </a:t>
            </a:r>
            <a:endParaRPr sz="1300">
              <a:solidFill>
                <a:schemeClr val="accent1"/>
              </a:solidFill>
              <a:latin typeface="Lato"/>
              <a:ea typeface="Lato"/>
              <a:cs typeface="Lato"/>
              <a:sym typeface="Lato"/>
            </a:endParaRPr>
          </a:p>
          <a:p>
            <a:pPr indent="0" lvl="0" marL="0" rtl="0" algn="l">
              <a:lnSpc>
                <a:spcPct val="115000"/>
              </a:lnSpc>
              <a:spcBef>
                <a:spcPts val="1600"/>
              </a:spcBef>
              <a:spcAft>
                <a:spcPts val="0"/>
              </a:spcAft>
              <a:buClr>
                <a:srgbClr val="000000"/>
              </a:buClr>
              <a:buSzPts val="1100"/>
              <a:buFont typeface="Arial"/>
              <a:buNone/>
            </a:pPr>
            <a:r>
              <a:rPr lang="en" sz="1300">
                <a:solidFill>
                  <a:schemeClr val="accent1"/>
                </a:solidFill>
                <a:latin typeface="Lato"/>
                <a:ea typeface="Lato"/>
                <a:cs typeface="Lato"/>
                <a:sym typeface="Lato"/>
              </a:rPr>
              <a:t>Home node: </a:t>
            </a:r>
            <a:endParaRPr sz="1300">
              <a:solidFill>
                <a:schemeClr val="accent1"/>
              </a:solidFill>
              <a:latin typeface="Lato"/>
              <a:ea typeface="Lato"/>
              <a:cs typeface="Lato"/>
              <a:sym typeface="Lato"/>
            </a:endParaRPr>
          </a:p>
          <a:p>
            <a:pPr indent="-311150" lvl="0" marL="457200" rtl="0" algn="l">
              <a:lnSpc>
                <a:spcPct val="115000"/>
              </a:lnSpc>
              <a:spcBef>
                <a:spcPts val="1600"/>
              </a:spcBef>
              <a:spcAft>
                <a:spcPts val="0"/>
              </a:spcAft>
              <a:buClr>
                <a:schemeClr val="accent1"/>
              </a:buClr>
              <a:buSzPts val="1300"/>
              <a:buFont typeface="Lato"/>
              <a:buChar char="●"/>
            </a:pPr>
            <a:r>
              <a:rPr lang="en" sz="1300">
                <a:solidFill>
                  <a:schemeClr val="accent1"/>
                </a:solidFill>
                <a:latin typeface="Lato"/>
                <a:ea typeface="Lato"/>
                <a:cs typeface="Lato"/>
                <a:sym typeface="Lato"/>
              </a:rPr>
              <a:t>data will be getting much cheaper over time. Could estimate ~$0.30/month</a:t>
            </a:r>
            <a:endParaRPr sz="1300">
              <a:solidFill>
                <a:schemeClr val="accent1"/>
              </a:solidFill>
              <a:latin typeface="Lato"/>
              <a:ea typeface="Lato"/>
              <a:cs typeface="Lato"/>
              <a:sym typeface="Lato"/>
            </a:endParaRPr>
          </a:p>
          <a:p>
            <a:pPr indent="-311150" lvl="0" marL="457200" rtl="0" algn="l">
              <a:lnSpc>
                <a:spcPct val="115000"/>
              </a:lnSpc>
              <a:spcBef>
                <a:spcPts val="0"/>
              </a:spcBef>
              <a:spcAft>
                <a:spcPts val="0"/>
              </a:spcAft>
              <a:buClr>
                <a:schemeClr val="accent1"/>
              </a:buClr>
              <a:buSzPts val="1300"/>
              <a:buFont typeface="Lato"/>
              <a:buChar char="●"/>
            </a:pPr>
            <a:r>
              <a:rPr lang="en" sz="1300">
                <a:solidFill>
                  <a:schemeClr val="accent1"/>
                </a:solidFill>
                <a:latin typeface="Lato"/>
                <a:ea typeface="Lato"/>
                <a:cs typeface="Lato"/>
                <a:sym typeface="Lato"/>
              </a:rPr>
              <a:t>We have a very expensive choice for our gateway hardware. Could become as cheap as $15.00</a:t>
            </a:r>
            <a:endParaRPr sz="1300">
              <a:solidFill>
                <a:schemeClr val="accent1"/>
              </a:solidFill>
              <a:latin typeface="Lato"/>
              <a:ea typeface="Lato"/>
              <a:cs typeface="Lato"/>
              <a:sym typeface="Lato"/>
            </a:endParaRPr>
          </a:p>
          <a:p>
            <a:pPr indent="0" lvl="0" marL="0" rtl="0" algn="l">
              <a:lnSpc>
                <a:spcPct val="115000"/>
              </a:lnSpc>
              <a:spcBef>
                <a:spcPts val="1600"/>
              </a:spcBef>
              <a:spcAft>
                <a:spcPts val="1600"/>
              </a:spcAft>
              <a:buClr>
                <a:srgbClr val="000000"/>
              </a:buClr>
              <a:buSzPts val="1100"/>
              <a:buFont typeface="Arial"/>
              <a:buNone/>
            </a:pPr>
            <a:r>
              <a:rPr lang="en" sz="1300">
                <a:solidFill>
                  <a:schemeClr val="accent1"/>
                </a:solidFill>
                <a:latin typeface="Lato"/>
                <a:ea typeface="Lato"/>
                <a:cs typeface="Lato"/>
                <a:sym typeface="Lato"/>
              </a:rPr>
              <a:t>We need to be talking about what we think it will cost to manufature and sell these, not the current price. </a:t>
            </a:r>
            <a:endParaRPr sz="1300">
              <a:solidFill>
                <a:schemeClr val="accent1"/>
              </a:solidFill>
              <a:latin typeface="Lato"/>
              <a:ea typeface="Lato"/>
              <a:cs typeface="Lato"/>
              <a:sym typeface="La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47178c73d8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47178c73d8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Tyler</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47178c73d8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47178c73d8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Ahmed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47178c73d8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47178c73d8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Ahmed</a:t>
            </a:r>
            <a:endParaRPr/>
          </a:p>
          <a:p>
            <a:pPr indent="-298450" lvl="0" marL="457200" rtl="0" algn="l">
              <a:spcBef>
                <a:spcPts val="0"/>
              </a:spcBef>
              <a:spcAft>
                <a:spcPts val="0"/>
              </a:spcAft>
              <a:buSzPts val="1100"/>
              <a:buAutoNum type="arabicPeriod"/>
            </a:pPr>
            <a:r>
              <a:rPr lang="en"/>
              <a:t>Yuanzhe</a:t>
            </a:r>
            <a:endParaRPr/>
          </a:p>
          <a:p>
            <a:pPr indent="-298450" lvl="0" marL="457200" rtl="0" algn="l">
              <a:spcBef>
                <a:spcPts val="0"/>
              </a:spcBef>
              <a:spcAft>
                <a:spcPts val="0"/>
              </a:spcAft>
              <a:buSzPts val="1100"/>
              <a:buAutoNum type="arabicPeriod"/>
            </a:pPr>
            <a:r>
              <a:rPr lang="en"/>
              <a:t>Haoyue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473b6e59f1_1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473b6e59f1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Ahmed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47178c73d8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47178c73d8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Ahmed</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473b6e59f1_1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473b6e59f1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Tyler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4867a8a6d0_3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4867a8a6d0_3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Haoyue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47178c73d8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47178c73d8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Ahmed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 name="Shape 88"/>
        <p:cNvGrpSpPr/>
        <p:nvPr/>
      </p:nvGrpSpPr>
      <p:grpSpPr>
        <a:xfrm>
          <a:off x="0" y="0"/>
          <a:ext cx="0" cy="0"/>
          <a:chOff x="0" y="0"/>
          <a:chExt cx="0" cy="0"/>
        </a:xfrm>
      </p:grpSpPr>
      <p:sp>
        <p:nvSpPr>
          <p:cNvPr id="89" name="Google Shape;89;g47178c73d8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47178c73d8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Tyler</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47178c73d8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47178c73d8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Ahmed	</a:t>
            </a:r>
            <a:endParaRPr/>
          </a:p>
          <a:p>
            <a:pPr indent="-298450" lvl="0" marL="457200" rtl="0" algn="l">
              <a:spcBef>
                <a:spcPts val="0"/>
              </a:spcBef>
              <a:spcAft>
                <a:spcPts val="0"/>
              </a:spcAft>
              <a:buSzPts val="1100"/>
              <a:buAutoNum type="arabicPeriod"/>
            </a:pPr>
            <a:r>
              <a:rPr lang="en"/>
              <a:t>Tyler</a:t>
            </a:r>
            <a:endParaRPr/>
          </a:p>
          <a:p>
            <a:pPr indent="-298450" lvl="0" marL="457200" rtl="0" algn="l">
              <a:spcBef>
                <a:spcPts val="0"/>
              </a:spcBef>
              <a:spcAft>
                <a:spcPts val="0"/>
              </a:spcAft>
              <a:buSzPts val="1100"/>
              <a:buAutoNum type="arabicPeriod"/>
            </a:pPr>
            <a:r>
              <a:rPr lang="en"/>
              <a:t>Tyler</a:t>
            </a:r>
            <a:endParaRPr/>
          </a:p>
          <a:p>
            <a:pPr indent="-298450" lvl="0" marL="457200" rtl="0" algn="l">
              <a:spcBef>
                <a:spcPts val="0"/>
              </a:spcBef>
              <a:spcAft>
                <a:spcPts val="0"/>
              </a:spcAft>
              <a:buSzPts val="1100"/>
              <a:buAutoNum type="arabicPeriod"/>
            </a:pPr>
            <a:r>
              <a:rPr lang="en"/>
              <a:t>Ahmed</a:t>
            </a:r>
            <a:endParaRPr/>
          </a:p>
          <a:p>
            <a:pPr indent="-298450" lvl="0" marL="457200" rtl="0" algn="l">
              <a:spcBef>
                <a:spcPts val="0"/>
              </a:spcBef>
              <a:spcAft>
                <a:spcPts val="0"/>
              </a:spcAft>
              <a:buSzPts val="1100"/>
              <a:buAutoNum type="arabicPeriod"/>
            </a:pPr>
            <a:r>
              <a:rPr lang="en"/>
              <a:t>Yuanzhe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4867a8a6d0_7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4867a8a6d0_7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Ahmed</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47178c73d8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47178c73d8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Dong</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47178c73d8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47178c73d8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g47178c73d8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47178c73d8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Tyler</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4867a8a6d0_3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4867a8a6d0_3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Haoyue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g4867a8a6d0_7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4867a8a6d0_7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Ahmed</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Google Shape;388;g47178c73d8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47178c73d8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Tyler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g473b6e59f1_1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473b6e59f1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Everyone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Google Shape;405;g47178c73d8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47178c73d8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Tyler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47178c73d8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47178c73d8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Tyler</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Google Shape;425;g498de6d6ff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498de6d6ff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g473b6e59f1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473b6e59f1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Google Shape;435;g474439a922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474439a922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473b6e59f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473b6e59f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473b6e59f1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473b6e59f1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g473b6e59f1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473b6e59f1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g473b6e59f1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473b6e59f1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Google Shape;479;g473b6e59f1_1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473b6e59f1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7" name="Shape 487"/>
        <p:cNvGrpSpPr/>
        <p:nvPr/>
      </p:nvGrpSpPr>
      <p:grpSpPr>
        <a:xfrm>
          <a:off x="0" y="0"/>
          <a:ext cx="0" cy="0"/>
          <a:chOff x="0" y="0"/>
          <a:chExt cx="0" cy="0"/>
        </a:xfrm>
      </p:grpSpPr>
      <p:sp>
        <p:nvSpPr>
          <p:cNvPr id="488" name="Google Shape;488;g473b6e59f1_1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473b6e59f1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5" name="Shape 495"/>
        <p:cNvGrpSpPr/>
        <p:nvPr/>
      </p:nvGrpSpPr>
      <p:grpSpPr>
        <a:xfrm>
          <a:off x="0" y="0"/>
          <a:ext cx="0" cy="0"/>
          <a:chOff x="0" y="0"/>
          <a:chExt cx="0" cy="0"/>
        </a:xfrm>
      </p:grpSpPr>
      <p:sp>
        <p:nvSpPr>
          <p:cNvPr id="496" name="Google Shape;496;g4838a08c8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4838a08c8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4873e18640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4873e18640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Ahmed</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g473b6e59f1_1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473b6e59f1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Google Shape;515;g474439a922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474439a922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47178c73d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47178c73d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47178c73d8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47178c73d8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Ahmed</a:t>
            </a:r>
            <a:endParaRPr/>
          </a:p>
          <a:p>
            <a:pPr indent="-298450" lvl="0" marL="457200" rtl="0" algn="l">
              <a:spcBef>
                <a:spcPts val="0"/>
              </a:spcBef>
              <a:spcAft>
                <a:spcPts val="0"/>
              </a:spcAft>
              <a:buSzPts val="1100"/>
              <a:buAutoNum type="arabicPeriod"/>
            </a:pPr>
            <a:r>
              <a:rPr lang="en"/>
              <a:t>Tyler</a:t>
            </a:r>
            <a:endParaRPr/>
          </a:p>
          <a:p>
            <a:pPr indent="-298450" lvl="0" marL="457200" rtl="0" algn="l">
              <a:spcBef>
                <a:spcPts val="0"/>
              </a:spcBef>
              <a:spcAft>
                <a:spcPts val="0"/>
              </a:spcAft>
              <a:buSzPts val="1100"/>
              <a:buAutoNum type="arabicPeriod"/>
            </a:pPr>
            <a:r>
              <a:rPr lang="en"/>
              <a:t>Haoyue and 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47178c73d8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47178c73d8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Haoyue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47178c73d8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47178c73d8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Ahmed</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4867a8a6d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4867a8a6d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Tyler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comments" Target="../comments/commen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comments" Target="../comments/comment8.xml"/><Relationship Id="rId4" Type="http://schemas.openxmlformats.org/officeDocument/2006/relationships/hyperlink" Target="https://docs.google.com/spreadsheets/d/1KDOoWxeGJG4zcLF9OO2TQ4pptNQwA2uvSTY5XbJMKig/edit#gid=0" TargetMode="External"/><Relationship Id="rId5" Type="http://schemas.openxmlformats.org/officeDocument/2006/relationships/hyperlink" Target="https://docs.google.com/spreadsheets/d/1KDOoWxeGJG4zcLF9OO2TQ4pptNQwA2uvSTY5XbJMKig/edit#gid=0" TargetMode="External"/><Relationship Id="rId6" Type="http://schemas.openxmlformats.org/officeDocument/2006/relationships/hyperlink" Target="https://calculator.s3.amazonaws.com/index.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7.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6.png"/><Relationship Id="rId6"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comments" Target="../comments/comment9.xml"/><Relationship Id="rId4" Type="http://schemas.openxmlformats.org/officeDocument/2006/relationships/image" Target="../media/image8.png"/><Relationship Id="rId5" Type="http://schemas.openxmlformats.org/officeDocument/2006/relationships/image" Target="../media/image18.jpg"/><Relationship Id="rId6" Type="http://schemas.openxmlformats.org/officeDocument/2006/relationships/image" Target="../media/image15.jpg"/><Relationship Id="rId7" Type="http://schemas.openxmlformats.org/officeDocument/2006/relationships/image" Target="../media/image14.png"/><Relationship Id="rId8"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comments" Target="../comments/commen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28.jpg"/><Relationship Id="rId5" Type="http://schemas.openxmlformats.org/officeDocument/2006/relationships/image" Target="../media/image25.jpg"/><Relationship Id="rId6" Type="http://schemas.openxmlformats.org/officeDocument/2006/relationships/image" Target="../media/image7.png"/><Relationship Id="rId7" Type="http://schemas.openxmlformats.org/officeDocument/2006/relationships/hyperlink" Target="https://www.omega.com/temperature/z/pdf/z103.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comments" Target="../comments/comment11.xml"/><Relationship Id="rId4" Type="http://schemas.openxmlformats.org/officeDocument/2006/relationships/image" Target="../media/image10.png"/><Relationship Id="rId5" Type="http://schemas.openxmlformats.org/officeDocument/2006/relationships/image" Target="../media/image14.png"/><Relationship Id="rId6"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7.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comments" Target="../comments/comment1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comments" Target="../comments/comment13.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comments" Target="../comments/commen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comments" Target="../comments/commen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comments" Target="../comments/comment16.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1.jpg"/><Relationship Id="rId4" Type="http://schemas.openxmlformats.org/officeDocument/2006/relationships/image" Target="../media/image2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3.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comments" Target="../comments/comment2.xml"/><Relationship Id="rId4" Type="http://schemas.openxmlformats.org/officeDocument/2006/relationships/image" Target="../media/image2.png"/><Relationship Id="rId5" Type="http://schemas.openxmlformats.org/officeDocument/2006/relationships/image" Target="../media/image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3.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2.jpg"/><Relationship Id="rId4" Type="http://schemas.openxmlformats.org/officeDocument/2006/relationships/image" Target="../media/image3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comments" Target="../comments/commen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comments" Target="../comments/commen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comments" Target="../comments/comment5.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comments" Target="../comments/comment6.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3"/>
          <p:cNvSpPr txBox="1"/>
          <p:nvPr>
            <p:ph type="ctrTitle"/>
          </p:nvPr>
        </p:nvSpPr>
        <p:spPr>
          <a:xfrm>
            <a:off x="263300" y="1484775"/>
            <a:ext cx="8520600" cy="92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IoT </a:t>
            </a:r>
            <a:r>
              <a:rPr lang="en" sz="3600"/>
              <a:t>Environmental</a:t>
            </a:r>
            <a:r>
              <a:rPr lang="en" sz="3600"/>
              <a:t> Monitor</a:t>
            </a:r>
            <a:endParaRPr sz="3600"/>
          </a:p>
        </p:txBody>
      </p:sp>
      <p:sp>
        <p:nvSpPr>
          <p:cNvPr id="87" name="Google Shape;87;p13"/>
          <p:cNvSpPr txBox="1"/>
          <p:nvPr>
            <p:ph idx="1" type="subTitle"/>
          </p:nvPr>
        </p:nvSpPr>
        <p:spPr>
          <a:xfrm>
            <a:off x="221825" y="2436950"/>
            <a:ext cx="8520600" cy="25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Group: </a:t>
            </a:r>
            <a:r>
              <a:rPr lang="en"/>
              <a:t>May19-45</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Advisor</a:t>
            </a:r>
            <a:r>
              <a:rPr lang="en"/>
              <a:t>: Dr. Geiger</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Members:  </a:t>
            </a:r>
            <a:r>
              <a:rPr lang="en"/>
              <a:t>Dong Xing, Haoyue Ma, Yuanzhe Wang, Tyler Fritz, Ahmed Abuhjar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graphicFrame>
        <p:nvGraphicFramePr>
          <p:cNvPr id="194" name="Google Shape;194;p22"/>
          <p:cNvGraphicFramePr/>
          <p:nvPr/>
        </p:nvGraphicFramePr>
        <p:xfrm>
          <a:off x="186550" y="1605638"/>
          <a:ext cx="3000000" cy="3000000"/>
        </p:xfrm>
        <a:graphic>
          <a:graphicData uri="http://schemas.openxmlformats.org/drawingml/2006/table">
            <a:tbl>
              <a:tblPr>
                <a:noFill/>
                <a:tableStyleId>{70D24CCC-B658-426E-ABA6-E07B9A9A78BC}</a:tableStyleId>
              </a:tblPr>
              <a:tblGrid>
                <a:gridCol w="4550450"/>
                <a:gridCol w="3996550"/>
              </a:tblGrid>
              <a:tr h="643025">
                <a:tc>
                  <a:txBody>
                    <a:bodyPr>
                      <a:noAutofit/>
                    </a:bodyPr>
                    <a:lstStyle/>
                    <a:p>
                      <a:pPr indent="0" lvl="0" marL="0" rtl="0" algn="ctr">
                        <a:lnSpc>
                          <a:spcPct val="110000"/>
                        </a:lnSpc>
                        <a:spcBef>
                          <a:spcPts val="600"/>
                        </a:spcBef>
                        <a:spcAft>
                          <a:spcPts val="1000"/>
                        </a:spcAft>
                        <a:buNone/>
                      </a:pPr>
                      <a:r>
                        <a:rPr lang="en" sz="1300"/>
                        <a:t>Electronic components malfunction when exposed to some environmental conditions. (like wind, rain, snow, etc.)</a:t>
                      </a:r>
                      <a:endParaRPr sz="1300"/>
                    </a:p>
                  </a:txBody>
                  <a:tcPr marT="91425" marB="91425" marR="91425" marL="91425"/>
                </a:tc>
                <a:tc>
                  <a:txBody>
                    <a:bodyPr>
                      <a:noAutofit/>
                    </a:bodyPr>
                    <a:lstStyle/>
                    <a:p>
                      <a:pPr indent="0" lvl="0" marL="0" marR="0" rtl="0" algn="ctr">
                        <a:lnSpc>
                          <a:spcPct val="110000"/>
                        </a:lnSpc>
                        <a:spcBef>
                          <a:spcPts val="600"/>
                        </a:spcBef>
                        <a:spcAft>
                          <a:spcPts val="1000"/>
                        </a:spcAft>
                        <a:buClr>
                          <a:srgbClr val="000000"/>
                        </a:buClr>
                        <a:buSzPts val="1100"/>
                        <a:buFont typeface="Arial"/>
                        <a:buNone/>
                      </a:pPr>
                      <a:r>
                        <a:rPr lang="en" sz="1300"/>
                        <a:t>Create a waterproof and dustproof casing for the sensor nodes. </a:t>
                      </a:r>
                      <a:endParaRPr sz="1300"/>
                    </a:p>
                  </a:txBody>
                  <a:tcPr marT="91425" marB="91425" marR="91425" marL="91425"/>
                </a:tc>
              </a:tr>
              <a:tr h="919250">
                <a:tc>
                  <a:txBody>
                    <a:bodyPr>
                      <a:noAutofit/>
                    </a:bodyPr>
                    <a:lstStyle/>
                    <a:p>
                      <a:pPr indent="0" lvl="0" marL="0" rtl="0" algn="ctr">
                        <a:lnSpc>
                          <a:spcPct val="110000"/>
                        </a:lnSpc>
                        <a:spcBef>
                          <a:spcPts val="600"/>
                        </a:spcBef>
                        <a:spcAft>
                          <a:spcPts val="1000"/>
                        </a:spcAft>
                        <a:buNone/>
                      </a:pPr>
                      <a:r>
                        <a:rPr lang="en" sz="1300"/>
                        <a:t>If a node survives much longer than we expect and into the next season, it might interfere with future iterations of the system.</a:t>
                      </a:r>
                      <a:endParaRPr sz="1300"/>
                    </a:p>
                  </a:txBody>
                  <a:tcPr marT="91425" marB="91425" marR="91425" marL="91425"/>
                </a:tc>
                <a:tc>
                  <a:txBody>
                    <a:bodyPr>
                      <a:noAutofit/>
                    </a:bodyPr>
                    <a:lstStyle/>
                    <a:p>
                      <a:pPr indent="0" lvl="0" marL="0" marR="0" rtl="0" algn="ctr">
                        <a:lnSpc>
                          <a:spcPct val="110000"/>
                        </a:lnSpc>
                        <a:spcBef>
                          <a:spcPts val="600"/>
                        </a:spcBef>
                        <a:spcAft>
                          <a:spcPts val="1000"/>
                        </a:spcAft>
                        <a:buNone/>
                      </a:pPr>
                      <a:r>
                        <a:rPr lang="en" sz="1300"/>
                        <a:t>Give nodes a suicide mode that ensures they expire at the end of their planned life.</a:t>
                      </a:r>
                      <a:endParaRPr sz="1300"/>
                    </a:p>
                  </a:txBody>
                  <a:tcPr marT="91425" marB="91425" marR="91425" marL="91425"/>
                </a:tc>
              </a:tr>
              <a:tr h="381000">
                <a:tc>
                  <a:txBody>
                    <a:bodyPr>
                      <a:noAutofit/>
                    </a:bodyPr>
                    <a:lstStyle/>
                    <a:p>
                      <a:pPr indent="0" lvl="0" marL="0" rtl="0" algn="ctr">
                        <a:spcBef>
                          <a:spcPts val="0"/>
                        </a:spcBef>
                        <a:spcAft>
                          <a:spcPts val="0"/>
                        </a:spcAft>
                        <a:buNone/>
                      </a:pPr>
                      <a:r>
                        <a:rPr lang="en" sz="1300"/>
                        <a:t>If </a:t>
                      </a:r>
                      <a:r>
                        <a:rPr lang="en" sz="1300"/>
                        <a:t>enough sensor</a:t>
                      </a:r>
                      <a:r>
                        <a:rPr lang="en" sz="1300"/>
                        <a:t> nodes die, the network might not be able to function.</a:t>
                      </a:r>
                      <a:endParaRPr sz="1300"/>
                    </a:p>
                  </a:txBody>
                  <a:tcPr marT="91425" marB="91425" marR="91425" marL="91425"/>
                </a:tc>
                <a:tc>
                  <a:txBody>
                    <a:bodyPr>
                      <a:noAutofit/>
                    </a:bodyPr>
                    <a:lstStyle/>
                    <a:p>
                      <a:pPr indent="0" lvl="0" marL="0" rtl="0" algn="ctr">
                        <a:spcBef>
                          <a:spcPts val="0"/>
                        </a:spcBef>
                        <a:spcAft>
                          <a:spcPts val="0"/>
                        </a:spcAft>
                        <a:buNone/>
                      </a:pPr>
                      <a:r>
                        <a:rPr lang="en" sz="1300"/>
                        <a:t>Ensure that sensor nodes are power efficient and have batteries large enough to </a:t>
                      </a:r>
                      <a:r>
                        <a:rPr lang="en" sz="1300"/>
                        <a:t>last six months.</a:t>
                      </a:r>
                      <a:endParaRPr sz="1300"/>
                    </a:p>
                  </a:txBody>
                  <a:tcPr marT="91425" marB="91425" marR="91425" marL="91425"/>
                </a:tc>
              </a:tr>
              <a:tr h="381000">
                <a:tc>
                  <a:txBody>
                    <a:bodyPr>
                      <a:noAutofit/>
                    </a:bodyPr>
                    <a:lstStyle/>
                    <a:p>
                      <a:pPr indent="0" lvl="0" marL="0" rtl="0" algn="ctr">
                        <a:spcBef>
                          <a:spcPts val="0"/>
                        </a:spcBef>
                        <a:spcAft>
                          <a:spcPts val="0"/>
                        </a:spcAft>
                        <a:buNone/>
                      </a:pPr>
                      <a:r>
                        <a:rPr lang="en" sz="1300"/>
                        <a:t>The ground might be frozen when we need to start doing our large scale tests in March.</a:t>
                      </a:r>
                      <a:endParaRPr sz="1300"/>
                    </a:p>
                  </a:txBody>
                  <a:tcPr marT="91425" marB="91425" marR="91425" marL="91425"/>
                </a:tc>
                <a:tc>
                  <a:txBody>
                    <a:bodyPr>
                      <a:noAutofit/>
                    </a:bodyPr>
                    <a:lstStyle/>
                    <a:p>
                      <a:pPr indent="0" lvl="0" marL="0" rtl="0" algn="ctr">
                        <a:spcBef>
                          <a:spcPts val="0"/>
                        </a:spcBef>
                        <a:spcAft>
                          <a:spcPts val="0"/>
                        </a:spcAft>
                        <a:buNone/>
                      </a:pPr>
                      <a:r>
                        <a:rPr lang="en" sz="1300"/>
                        <a:t>Shorten duration of large scale tests and be more efficient with our tests.</a:t>
                      </a:r>
                      <a:endParaRPr sz="1300"/>
                    </a:p>
                  </a:txBody>
                  <a:tcPr marT="91425" marB="91425" marR="91425" marL="91425"/>
                </a:tc>
              </a:tr>
            </a:tbl>
          </a:graphicData>
        </a:graphic>
      </p:graphicFrame>
      <p:sp>
        <p:nvSpPr>
          <p:cNvPr id="195" name="Google Shape;195;p22"/>
          <p:cNvSpPr txBox="1"/>
          <p:nvPr>
            <p:ph type="title"/>
          </p:nvPr>
        </p:nvSpPr>
        <p:spPr>
          <a:xfrm>
            <a:off x="729450" y="556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Potential Risks &amp; Mitigation</a:t>
            </a:r>
            <a:endParaRPr/>
          </a:p>
        </p:txBody>
      </p:sp>
      <p:sp>
        <p:nvSpPr>
          <p:cNvPr id="196" name="Google Shape;196;p22"/>
          <p:cNvSpPr txBox="1"/>
          <p:nvPr/>
        </p:nvSpPr>
        <p:spPr>
          <a:xfrm>
            <a:off x="2455564" y="1101219"/>
            <a:ext cx="1016400" cy="4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Risk</a:t>
            </a:r>
            <a:endParaRPr b="1" sz="1800"/>
          </a:p>
        </p:txBody>
      </p:sp>
      <p:sp>
        <p:nvSpPr>
          <p:cNvPr id="197" name="Google Shape;197;p22"/>
          <p:cNvSpPr txBox="1"/>
          <p:nvPr/>
        </p:nvSpPr>
        <p:spPr>
          <a:xfrm>
            <a:off x="5895313" y="1072112"/>
            <a:ext cx="1909200" cy="4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Mitigation</a:t>
            </a:r>
            <a:endParaRPr b="1" sz="1800"/>
          </a:p>
        </p:txBody>
      </p:sp>
      <p:cxnSp>
        <p:nvCxnSpPr>
          <p:cNvPr id="198" name="Google Shape;198;p22"/>
          <p:cNvCxnSpPr/>
          <p:nvPr/>
        </p:nvCxnSpPr>
        <p:spPr>
          <a:xfrm flipH="1" rot="10800000">
            <a:off x="2111415" y="1453240"/>
            <a:ext cx="1245000" cy="3900"/>
          </a:xfrm>
          <a:prstGeom prst="straightConnector1">
            <a:avLst/>
          </a:prstGeom>
          <a:noFill/>
          <a:ln cap="flat" cmpd="sng" w="9525">
            <a:solidFill>
              <a:schemeClr val="dk1"/>
            </a:solidFill>
            <a:prstDash val="solid"/>
            <a:round/>
            <a:headEnd len="med" w="med" type="none"/>
            <a:tailEnd len="med" w="med" type="none"/>
          </a:ln>
        </p:spPr>
      </p:cxnSp>
      <p:cxnSp>
        <p:nvCxnSpPr>
          <p:cNvPr id="199" name="Google Shape;199;p22"/>
          <p:cNvCxnSpPr/>
          <p:nvPr/>
        </p:nvCxnSpPr>
        <p:spPr>
          <a:xfrm flipH="1" rot="10800000">
            <a:off x="5913877" y="1455047"/>
            <a:ext cx="1248300" cy="300"/>
          </a:xfrm>
          <a:prstGeom prst="straightConnector1">
            <a:avLst/>
          </a:prstGeom>
          <a:noFill/>
          <a:ln cap="flat" cmpd="sng" w="9525">
            <a:solidFill>
              <a:schemeClr val="dk1"/>
            </a:solidFill>
            <a:prstDash val="solid"/>
            <a:round/>
            <a:headEnd len="med" w="med" type="none"/>
            <a:tailEnd len="med" w="med" type="none"/>
          </a:ln>
        </p:spPr>
      </p:cxnSp>
      <p:sp>
        <p:nvSpPr>
          <p:cNvPr id="200" name="Google Shape;200;p22"/>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23"/>
          <p:cNvSpPr txBox="1"/>
          <p:nvPr>
            <p:ph type="title"/>
          </p:nvPr>
        </p:nvSpPr>
        <p:spPr>
          <a:xfrm>
            <a:off x="729450" y="556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Cost Estimate</a:t>
            </a:r>
            <a:endParaRPr/>
          </a:p>
        </p:txBody>
      </p:sp>
      <p:graphicFrame>
        <p:nvGraphicFramePr>
          <p:cNvPr id="206" name="Google Shape;206;p23"/>
          <p:cNvGraphicFramePr/>
          <p:nvPr/>
        </p:nvGraphicFramePr>
        <p:xfrm>
          <a:off x="952500" y="1619250"/>
          <a:ext cx="3000000" cy="3000000"/>
        </p:xfrm>
        <a:graphic>
          <a:graphicData uri="http://schemas.openxmlformats.org/drawingml/2006/table">
            <a:tbl>
              <a:tblPr>
                <a:noFill/>
                <a:tableStyleId>{70D24CCC-B658-426E-ABA6-E07B9A9A78BC}</a:tableStyleId>
              </a:tblPr>
              <a:tblGrid>
                <a:gridCol w="1809750"/>
                <a:gridCol w="1809750"/>
                <a:gridCol w="1800225"/>
                <a:gridCol w="1819275"/>
              </a:tblGrid>
              <a:tr h="381000">
                <a:tc>
                  <a:txBody>
                    <a:bodyPr>
                      <a:noAutofit/>
                    </a:bodyPr>
                    <a:lstStyle/>
                    <a:p>
                      <a:pPr indent="0" lvl="0" marL="0" rtl="0" algn="ctr">
                        <a:spcBef>
                          <a:spcPts val="0"/>
                        </a:spcBef>
                        <a:spcAft>
                          <a:spcPts val="0"/>
                        </a:spcAft>
                        <a:buNone/>
                      </a:pPr>
                      <a:r>
                        <a:rPr lang="en"/>
                        <a:t>Item</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2"/>
                    </a:solidFill>
                  </a:tcPr>
                </a:tc>
                <a:tc>
                  <a:txBody>
                    <a:bodyPr>
                      <a:noAutofit/>
                    </a:bodyPr>
                    <a:lstStyle/>
                    <a:p>
                      <a:pPr indent="0" lvl="0" marL="0" rtl="0" algn="ctr">
                        <a:spcBef>
                          <a:spcPts val="0"/>
                        </a:spcBef>
                        <a:spcAft>
                          <a:spcPts val="0"/>
                        </a:spcAft>
                        <a:buNone/>
                      </a:pPr>
                      <a:r>
                        <a:rPr lang="en"/>
                        <a:t>Cost Per Unit</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2"/>
                    </a:solidFill>
                  </a:tcPr>
                </a:tc>
                <a:tc>
                  <a:txBody>
                    <a:bodyPr>
                      <a:noAutofit/>
                    </a:bodyPr>
                    <a:lstStyle/>
                    <a:p>
                      <a:pPr indent="0" lvl="0" marL="0" rtl="0" algn="ctr">
                        <a:spcBef>
                          <a:spcPts val="0"/>
                        </a:spcBef>
                        <a:spcAft>
                          <a:spcPts val="0"/>
                        </a:spcAft>
                        <a:buNone/>
                      </a:pPr>
                      <a:r>
                        <a:rPr lang="en"/>
                        <a:t>Required</a:t>
                      </a:r>
                      <a:r>
                        <a:rPr lang="en"/>
                        <a:t> Count</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2"/>
                    </a:solidFill>
                  </a:tcPr>
                </a:tc>
                <a:tc>
                  <a:txBody>
                    <a:bodyPr>
                      <a:noAutofit/>
                    </a:bodyPr>
                    <a:lstStyle/>
                    <a:p>
                      <a:pPr indent="0" lvl="0" marL="0" rtl="0" algn="ctr">
                        <a:spcBef>
                          <a:spcPts val="0"/>
                        </a:spcBef>
                        <a:spcAft>
                          <a:spcPts val="0"/>
                        </a:spcAft>
                        <a:buNone/>
                      </a:pPr>
                      <a:r>
                        <a:rPr lang="en"/>
                        <a:t>Total Cost</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2"/>
                    </a:solidFill>
                  </a:tcPr>
                </a:tc>
              </a:tr>
              <a:tr h="381000">
                <a:tc>
                  <a:txBody>
                    <a:bodyPr>
                      <a:noAutofit/>
                    </a:bodyPr>
                    <a:lstStyle/>
                    <a:p>
                      <a:pPr indent="0" lvl="0" marL="0" rtl="0" algn="ctr">
                        <a:spcBef>
                          <a:spcPts val="0"/>
                        </a:spcBef>
                        <a:spcAft>
                          <a:spcPts val="0"/>
                        </a:spcAft>
                        <a:buNone/>
                      </a:pPr>
                      <a:r>
                        <a:rPr lang="en"/>
                        <a:t>Gateway</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noAutofit/>
                    </a:bodyPr>
                    <a:lstStyle/>
                    <a:p>
                      <a:pPr indent="0" lvl="0" marL="0" rtl="0" algn="ctr">
                        <a:spcBef>
                          <a:spcPts val="0"/>
                        </a:spcBef>
                        <a:spcAft>
                          <a:spcPts val="0"/>
                        </a:spcAft>
                        <a:buNone/>
                      </a:pPr>
                      <a:r>
                        <a:rPr lang="en" u="sng">
                          <a:solidFill>
                            <a:schemeClr val="hlink"/>
                          </a:solidFill>
                          <a:hlinkClick r:id="rId4"/>
                        </a:rPr>
                        <a:t>$108.00</a:t>
                      </a:r>
                      <a:r>
                        <a:rPr lang="en"/>
                        <a:t>*</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noAutofit/>
                    </a:bodyPr>
                    <a:lstStyle/>
                    <a:p>
                      <a:pPr indent="0" lvl="0" marL="0" rtl="0" algn="ctr">
                        <a:spcBef>
                          <a:spcPts val="0"/>
                        </a:spcBef>
                        <a:spcAft>
                          <a:spcPts val="0"/>
                        </a:spcAft>
                        <a:buNone/>
                      </a:pPr>
                      <a:r>
                        <a:rPr lang="en"/>
                        <a:t>1</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noAutofit/>
                    </a:bodyPr>
                    <a:lstStyle/>
                    <a:p>
                      <a:pPr indent="0" lvl="0" marL="0" rtl="0" algn="ctr">
                        <a:spcBef>
                          <a:spcPts val="0"/>
                        </a:spcBef>
                        <a:spcAft>
                          <a:spcPts val="0"/>
                        </a:spcAft>
                        <a:buNone/>
                      </a:pPr>
                      <a:r>
                        <a:rPr lang="en"/>
                        <a:t>$108</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r>
              <a:tr h="381000">
                <a:tc>
                  <a:txBody>
                    <a:bodyPr>
                      <a:noAutofit/>
                    </a:bodyPr>
                    <a:lstStyle/>
                    <a:p>
                      <a:pPr indent="0" lvl="0" marL="0" rtl="0" algn="ctr">
                        <a:spcBef>
                          <a:spcPts val="0"/>
                        </a:spcBef>
                        <a:spcAft>
                          <a:spcPts val="0"/>
                        </a:spcAft>
                        <a:buNone/>
                      </a:pPr>
                      <a:r>
                        <a:rPr lang="en"/>
                        <a:t>Sensor Node</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noAutofit/>
                    </a:bodyPr>
                    <a:lstStyle/>
                    <a:p>
                      <a:pPr indent="0" lvl="0" marL="0" rtl="0" algn="ctr">
                        <a:spcBef>
                          <a:spcPts val="0"/>
                        </a:spcBef>
                        <a:spcAft>
                          <a:spcPts val="0"/>
                        </a:spcAft>
                        <a:buNone/>
                      </a:pPr>
                      <a:r>
                        <a:rPr lang="en" u="sng">
                          <a:solidFill>
                            <a:schemeClr val="hlink"/>
                          </a:solidFill>
                          <a:hlinkClick r:id="rId5"/>
                        </a:rPr>
                        <a:t>$13.94</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noAutofit/>
                    </a:bodyPr>
                    <a:lstStyle/>
                    <a:p>
                      <a:pPr indent="0" lvl="0" marL="0" rtl="0" algn="ctr">
                        <a:spcBef>
                          <a:spcPts val="0"/>
                        </a:spcBef>
                        <a:spcAft>
                          <a:spcPts val="0"/>
                        </a:spcAft>
                        <a:buNone/>
                      </a:pPr>
                      <a:r>
                        <a:rPr lang="en"/>
                        <a:t>~50</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noAutofit/>
                    </a:bodyPr>
                    <a:lstStyle/>
                    <a:p>
                      <a:pPr indent="0" lvl="0" marL="0" rtl="0" algn="ctr">
                        <a:spcBef>
                          <a:spcPts val="0"/>
                        </a:spcBef>
                        <a:spcAft>
                          <a:spcPts val="0"/>
                        </a:spcAft>
                        <a:buNone/>
                      </a:pPr>
                      <a:r>
                        <a:rPr lang="en"/>
                        <a:t>$697</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r>
              <a:tr h="381000">
                <a:tc>
                  <a:txBody>
                    <a:bodyPr>
                      <a:noAutofit/>
                    </a:bodyPr>
                    <a:lstStyle/>
                    <a:p>
                      <a:pPr indent="0" lvl="0" marL="0" rtl="0" algn="ctr">
                        <a:spcBef>
                          <a:spcPts val="0"/>
                        </a:spcBef>
                        <a:spcAft>
                          <a:spcPts val="0"/>
                        </a:spcAft>
                        <a:buNone/>
                      </a:pPr>
                      <a:r>
                        <a:rPr lang="en"/>
                        <a:t>Web Server</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noAutofit/>
                    </a:bodyPr>
                    <a:lstStyle/>
                    <a:p>
                      <a:pPr indent="0" lvl="0" marL="0" rtl="0" algn="ctr">
                        <a:spcBef>
                          <a:spcPts val="0"/>
                        </a:spcBef>
                        <a:spcAft>
                          <a:spcPts val="0"/>
                        </a:spcAft>
                        <a:buNone/>
                      </a:pPr>
                      <a:r>
                        <a:rPr lang="en" u="sng">
                          <a:solidFill>
                            <a:schemeClr val="hlink"/>
                          </a:solidFill>
                          <a:hlinkClick r:id="rId6"/>
                        </a:rPr>
                        <a:t>$30.53**</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noAutofit/>
                    </a:bodyPr>
                    <a:lstStyle/>
                    <a:p>
                      <a:pPr indent="0" lvl="0" marL="0" rtl="0" algn="ctr">
                        <a:spcBef>
                          <a:spcPts val="0"/>
                        </a:spcBef>
                        <a:spcAft>
                          <a:spcPts val="0"/>
                        </a:spcAft>
                        <a:buNone/>
                      </a:pPr>
                      <a:r>
                        <a:rPr lang="en"/>
                        <a:t>1</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noAutofit/>
                    </a:bodyPr>
                    <a:lstStyle/>
                    <a:p>
                      <a:pPr indent="0" lvl="0" marL="0" rtl="0" algn="ctr">
                        <a:spcBef>
                          <a:spcPts val="0"/>
                        </a:spcBef>
                        <a:spcAft>
                          <a:spcPts val="0"/>
                        </a:spcAft>
                        <a:buNone/>
                      </a:pPr>
                      <a:r>
                        <a:rPr lang="en"/>
                        <a:t>$30.53</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r>
            </a:tbl>
          </a:graphicData>
        </a:graphic>
      </p:graphicFrame>
      <p:sp>
        <p:nvSpPr>
          <p:cNvPr id="207" name="Google Shape;207;p23"/>
          <p:cNvSpPr txBox="1"/>
          <p:nvPr/>
        </p:nvSpPr>
        <p:spPr>
          <a:xfrm>
            <a:off x="1838325" y="4120325"/>
            <a:ext cx="5591100" cy="88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  Assuming solution is used for 6 months with data cost of $5 per month</a:t>
            </a:r>
            <a:endParaRPr sz="1200"/>
          </a:p>
          <a:p>
            <a:pPr indent="0" lvl="0" marL="0" rtl="0" algn="l">
              <a:spcBef>
                <a:spcPts val="0"/>
              </a:spcBef>
              <a:spcAft>
                <a:spcPts val="0"/>
              </a:spcAft>
              <a:buNone/>
            </a:pPr>
            <a:r>
              <a:rPr lang="en" sz="1200"/>
              <a:t>** Assuming solution is run for 6 months and cost is split across 20 customers</a:t>
            </a:r>
            <a:endParaRPr sz="1200"/>
          </a:p>
          <a:p>
            <a:pPr indent="0" lvl="0" marL="0" rtl="0" algn="l">
              <a:spcBef>
                <a:spcPts val="0"/>
              </a:spcBef>
              <a:spcAft>
                <a:spcPts val="0"/>
              </a:spcAft>
              <a:buNone/>
            </a:pPr>
            <a:r>
              <a:rPr lang="en" sz="1200"/>
              <a:t>*** Here we used selling prices, the actual base cost shall be lower than this.</a:t>
            </a:r>
            <a:endParaRPr sz="1200"/>
          </a:p>
        </p:txBody>
      </p:sp>
      <p:sp>
        <p:nvSpPr>
          <p:cNvPr id="208" name="Google Shape;208;p23"/>
          <p:cNvSpPr txBox="1"/>
          <p:nvPr/>
        </p:nvSpPr>
        <p:spPr>
          <a:xfrm>
            <a:off x="2762250" y="3563850"/>
            <a:ext cx="3610200" cy="447600"/>
          </a:xfrm>
          <a:prstGeom prst="rect">
            <a:avLst/>
          </a:prstGeom>
          <a:noFill/>
          <a:ln cap="flat" cmpd="sng" w="9525">
            <a:solidFill>
              <a:schemeClr val="accent2"/>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800"/>
              <a:t>Total Cost of Solution =</a:t>
            </a:r>
            <a:r>
              <a:rPr lang="en" sz="1800">
                <a:solidFill>
                  <a:schemeClr val="dk1"/>
                </a:solidFill>
              </a:rPr>
              <a:t> </a:t>
            </a:r>
            <a:r>
              <a:rPr b="1" lang="en" sz="1800">
                <a:solidFill>
                  <a:schemeClr val="dk1"/>
                </a:solidFill>
              </a:rPr>
              <a:t>$835.53</a:t>
            </a:r>
            <a:endParaRPr b="1" sz="1800">
              <a:solidFill>
                <a:schemeClr val="dk1"/>
              </a:solidFill>
            </a:endParaRPr>
          </a:p>
        </p:txBody>
      </p:sp>
      <p:sp>
        <p:nvSpPr>
          <p:cNvPr id="209" name="Google Shape;209;p23"/>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24"/>
          <p:cNvSpPr txBox="1"/>
          <p:nvPr>
            <p:ph type="title"/>
          </p:nvPr>
        </p:nvSpPr>
        <p:spPr>
          <a:xfrm>
            <a:off x="729450" y="556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Milestones and Schedule</a:t>
            </a:r>
            <a:endParaRPr/>
          </a:p>
        </p:txBody>
      </p:sp>
      <p:cxnSp>
        <p:nvCxnSpPr>
          <p:cNvPr id="215" name="Google Shape;215;p24"/>
          <p:cNvCxnSpPr/>
          <p:nvPr/>
        </p:nvCxnSpPr>
        <p:spPr>
          <a:xfrm>
            <a:off x="1078475" y="1921650"/>
            <a:ext cx="7033200" cy="20100"/>
          </a:xfrm>
          <a:prstGeom prst="straightConnector1">
            <a:avLst/>
          </a:prstGeom>
          <a:noFill/>
          <a:ln cap="flat" cmpd="sng" w="38100">
            <a:solidFill>
              <a:schemeClr val="accent3"/>
            </a:solidFill>
            <a:prstDash val="solid"/>
            <a:round/>
            <a:headEnd len="med" w="med" type="none"/>
            <a:tailEnd len="med" w="med" type="none"/>
          </a:ln>
        </p:spPr>
      </p:cxnSp>
      <p:sp>
        <p:nvSpPr>
          <p:cNvPr id="216" name="Google Shape;216;p24"/>
          <p:cNvSpPr/>
          <p:nvPr/>
        </p:nvSpPr>
        <p:spPr>
          <a:xfrm>
            <a:off x="972025" y="1768625"/>
            <a:ext cx="312600" cy="306000"/>
          </a:xfrm>
          <a:prstGeom prst="ellipse">
            <a:avLst/>
          </a:prstGeom>
          <a:solidFill>
            <a:schemeClr val="dk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4"/>
          <p:cNvSpPr/>
          <p:nvPr/>
        </p:nvSpPr>
        <p:spPr>
          <a:xfrm>
            <a:off x="2664475" y="1778700"/>
            <a:ext cx="312600" cy="306000"/>
          </a:xfrm>
          <a:prstGeom prst="ellipse">
            <a:avLst/>
          </a:prstGeom>
          <a:solidFill>
            <a:schemeClr val="dk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4"/>
          <p:cNvSpPr/>
          <p:nvPr/>
        </p:nvSpPr>
        <p:spPr>
          <a:xfrm>
            <a:off x="7930125" y="1778700"/>
            <a:ext cx="312600" cy="306000"/>
          </a:xfrm>
          <a:prstGeom prst="ellipse">
            <a:avLst/>
          </a:prstGeom>
          <a:solidFill>
            <a:schemeClr val="dk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4"/>
          <p:cNvSpPr/>
          <p:nvPr/>
        </p:nvSpPr>
        <p:spPr>
          <a:xfrm>
            <a:off x="6192830" y="1778700"/>
            <a:ext cx="312600" cy="306000"/>
          </a:xfrm>
          <a:prstGeom prst="ellipse">
            <a:avLst/>
          </a:prstGeom>
          <a:solidFill>
            <a:schemeClr val="dk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4"/>
          <p:cNvSpPr/>
          <p:nvPr/>
        </p:nvSpPr>
        <p:spPr>
          <a:xfrm>
            <a:off x="4503650" y="1778700"/>
            <a:ext cx="312600" cy="306000"/>
          </a:xfrm>
          <a:prstGeom prst="ellipse">
            <a:avLst/>
          </a:prstGeom>
          <a:solidFill>
            <a:schemeClr val="dk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4"/>
          <p:cNvSpPr txBox="1"/>
          <p:nvPr/>
        </p:nvSpPr>
        <p:spPr>
          <a:xfrm>
            <a:off x="785732" y="1421596"/>
            <a:ext cx="8916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August</a:t>
            </a:r>
            <a:endParaRPr b="1"/>
          </a:p>
        </p:txBody>
      </p:sp>
      <p:sp>
        <p:nvSpPr>
          <p:cNvPr id="222" name="Google Shape;222;p24"/>
          <p:cNvSpPr txBox="1"/>
          <p:nvPr/>
        </p:nvSpPr>
        <p:spPr>
          <a:xfrm>
            <a:off x="7822654" y="1421599"/>
            <a:ext cx="8916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May</a:t>
            </a:r>
            <a:endParaRPr b="1"/>
          </a:p>
        </p:txBody>
      </p:sp>
      <p:sp>
        <p:nvSpPr>
          <p:cNvPr id="223" name="Google Shape;223;p24"/>
          <p:cNvSpPr txBox="1"/>
          <p:nvPr/>
        </p:nvSpPr>
        <p:spPr>
          <a:xfrm>
            <a:off x="4179200" y="1421600"/>
            <a:ext cx="10866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December</a:t>
            </a:r>
            <a:endParaRPr b="1"/>
          </a:p>
        </p:txBody>
      </p:sp>
      <p:sp>
        <p:nvSpPr>
          <p:cNvPr id="224" name="Google Shape;224;p24"/>
          <p:cNvSpPr txBox="1"/>
          <p:nvPr/>
        </p:nvSpPr>
        <p:spPr>
          <a:xfrm>
            <a:off x="5982287" y="1421600"/>
            <a:ext cx="10866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March</a:t>
            </a:r>
            <a:endParaRPr b="1"/>
          </a:p>
        </p:txBody>
      </p:sp>
      <p:sp>
        <p:nvSpPr>
          <p:cNvPr id="225" name="Google Shape;225;p24"/>
          <p:cNvSpPr txBox="1"/>
          <p:nvPr/>
        </p:nvSpPr>
        <p:spPr>
          <a:xfrm>
            <a:off x="2404081" y="1414946"/>
            <a:ext cx="10866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October</a:t>
            </a:r>
            <a:endParaRPr b="1"/>
          </a:p>
        </p:txBody>
      </p:sp>
      <p:sp>
        <p:nvSpPr>
          <p:cNvPr id="226" name="Google Shape;226;p24"/>
          <p:cNvSpPr txBox="1"/>
          <p:nvPr/>
        </p:nvSpPr>
        <p:spPr>
          <a:xfrm>
            <a:off x="1224750" y="2522525"/>
            <a:ext cx="1337700" cy="10488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Project Scope Understood and parts ordered</a:t>
            </a:r>
            <a:endParaRPr/>
          </a:p>
        </p:txBody>
      </p:sp>
      <p:cxnSp>
        <p:nvCxnSpPr>
          <p:cNvPr id="227" name="Google Shape;227;p24"/>
          <p:cNvCxnSpPr>
            <a:stCxn id="226" idx="0"/>
          </p:cNvCxnSpPr>
          <p:nvPr/>
        </p:nvCxnSpPr>
        <p:spPr>
          <a:xfrm rot="10800000">
            <a:off x="1890300" y="1974125"/>
            <a:ext cx="3300" cy="548400"/>
          </a:xfrm>
          <a:prstGeom prst="straightConnector1">
            <a:avLst/>
          </a:prstGeom>
          <a:noFill/>
          <a:ln cap="flat" cmpd="sng" w="38100">
            <a:solidFill>
              <a:schemeClr val="dk1"/>
            </a:solidFill>
            <a:prstDash val="solid"/>
            <a:round/>
            <a:headEnd len="med" w="med" type="none"/>
            <a:tailEnd len="med" w="med" type="triangle"/>
          </a:ln>
        </p:spPr>
      </p:cxnSp>
      <p:sp>
        <p:nvSpPr>
          <p:cNvPr id="228" name="Google Shape;228;p24"/>
          <p:cNvSpPr txBox="1"/>
          <p:nvPr/>
        </p:nvSpPr>
        <p:spPr>
          <a:xfrm>
            <a:off x="3383550" y="2557750"/>
            <a:ext cx="1337700" cy="8124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Routing Protocol Implemented</a:t>
            </a:r>
            <a:endParaRPr/>
          </a:p>
        </p:txBody>
      </p:sp>
      <p:cxnSp>
        <p:nvCxnSpPr>
          <p:cNvPr id="229" name="Google Shape;229;p24"/>
          <p:cNvCxnSpPr>
            <a:stCxn id="228" idx="0"/>
          </p:cNvCxnSpPr>
          <p:nvPr/>
        </p:nvCxnSpPr>
        <p:spPr>
          <a:xfrm rot="10800000">
            <a:off x="4049100" y="1961650"/>
            <a:ext cx="3300" cy="596100"/>
          </a:xfrm>
          <a:prstGeom prst="straightConnector1">
            <a:avLst/>
          </a:prstGeom>
          <a:noFill/>
          <a:ln cap="flat" cmpd="sng" w="38100">
            <a:solidFill>
              <a:schemeClr val="dk1"/>
            </a:solidFill>
            <a:prstDash val="solid"/>
            <a:round/>
            <a:headEnd len="med" w="med" type="none"/>
            <a:tailEnd len="med" w="med" type="triangle"/>
          </a:ln>
        </p:spPr>
      </p:cxnSp>
      <p:grpSp>
        <p:nvGrpSpPr>
          <p:cNvPr id="230" name="Google Shape;230;p24"/>
          <p:cNvGrpSpPr/>
          <p:nvPr/>
        </p:nvGrpSpPr>
        <p:grpSpPr>
          <a:xfrm>
            <a:off x="3109125" y="1994850"/>
            <a:ext cx="698100" cy="882000"/>
            <a:chOff x="2690025" y="1994850"/>
            <a:chExt cx="698100" cy="882000"/>
          </a:xfrm>
        </p:grpSpPr>
        <p:cxnSp>
          <p:nvCxnSpPr>
            <p:cNvPr id="231" name="Google Shape;231;p24"/>
            <p:cNvCxnSpPr/>
            <p:nvPr/>
          </p:nvCxnSpPr>
          <p:spPr>
            <a:xfrm rot="5400000">
              <a:off x="2666475" y="2155200"/>
              <a:ext cx="745200" cy="698100"/>
            </a:xfrm>
            <a:prstGeom prst="bentConnector3">
              <a:avLst>
                <a:gd fmla="val 35715" name="adj1"/>
              </a:avLst>
            </a:prstGeom>
            <a:noFill/>
            <a:ln cap="flat" cmpd="sng" w="38100">
              <a:solidFill>
                <a:schemeClr val="dk1"/>
              </a:solidFill>
              <a:prstDash val="solid"/>
              <a:round/>
              <a:headEnd len="med" w="med" type="none"/>
              <a:tailEnd len="med" w="med" type="none"/>
            </a:ln>
          </p:spPr>
        </p:cxnSp>
        <p:cxnSp>
          <p:nvCxnSpPr>
            <p:cNvPr id="232" name="Google Shape;232;p24"/>
            <p:cNvCxnSpPr/>
            <p:nvPr/>
          </p:nvCxnSpPr>
          <p:spPr>
            <a:xfrm rot="10800000">
              <a:off x="3386867" y="1994850"/>
              <a:ext cx="0" cy="259500"/>
            </a:xfrm>
            <a:prstGeom prst="straightConnector1">
              <a:avLst/>
            </a:prstGeom>
            <a:noFill/>
            <a:ln cap="flat" cmpd="sng" w="38100">
              <a:solidFill>
                <a:schemeClr val="dk1"/>
              </a:solidFill>
              <a:prstDash val="solid"/>
              <a:round/>
              <a:headEnd len="med" w="med" type="none"/>
              <a:tailEnd len="med" w="med" type="triangle"/>
            </a:ln>
          </p:spPr>
        </p:cxnSp>
      </p:grpSp>
      <p:cxnSp>
        <p:nvCxnSpPr>
          <p:cNvPr id="233" name="Google Shape;233;p24"/>
          <p:cNvCxnSpPr/>
          <p:nvPr/>
        </p:nvCxnSpPr>
        <p:spPr>
          <a:xfrm>
            <a:off x="3107925" y="2780025"/>
            <a:ext cx="6900" cy="751800"/>
          </a:xfrm>
          <a:prstGeom prst="straightConnector1">
            <a:avLst/>
          </a:prstGeom>
          <a:noFill/>
          <a:ln cap="flat" cmpd="sng" w="38100">
            <a:solidFill>
              <a:schemeClr val="dk1"/>
            </a:solidFill>
            <a:prstDash val="solid"/>
            <a:round/>
            <a:headEnd len="med" w="med" type="none"/>
            <a:tailEnd len="med" w="med" type="none"/>
          </a:ln>
        </p:spPr>
      </p:cxnSp>
      <p:sp>
        <p:nvSpPr>
          <p:cNvPr id="234" name="Google Shape;234;p24"/>
          <p:cNvSpPr txBox="1"/>
          <p:nvPr/>
        </p:nvSpPr>
        <p:spPr>
          <a:xfrm>
            <a:off x="2673950" y="3531000"/>
            <a:ext cx="1337700" cy="9921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Gypsum RH Sensor Created and Tested</a:t>
            </a:r>
            <a:endParaRPr/>
          </a:p>
        </p:txBody>
      </p:sp>
      <p:sp>
        <p:nvSpPr>
          <p:cNvPr id="235" name="Google Shape;235;p24"/>
          <p:cNvSpPr txBox="1"/>
          <p:nvPr/>
        </p:nvSpPr>
        <p:spPr>
          <a:xfrm>
            <a:off x="5459200" y="2570125"/>
            <a:ext cx="1337700" cy="7986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Large Scale Tests Running</a:t>
            </a:r>
            <a:endParaRPr/>
          </a:p>
        </p:txBody>
      </p:sp>
      <p:cxnSp>
        <p:nvCxnSpPr>
          <p:cNvPr id="236" name="Google Shape;236;p24"/>
          <p:cNvCxnSpPr>
            <a:stCxn id="235" idx="0"/>
          </p:cNvCxnSpPr>
          <p:nvPr/>
        </p:nvCxnSpPr>
        <p:spPr>
          <a:xfrm rot="10800000">
            <a:off x="6124750" y="1974025"/>
            <a:ext cx="3300" cy="596100"/>
          </a:xfrm>
          <a:prstGeom prst="straightConnector1">
            <a:avLst/>
          </a:prstGeom>
          <a:noFill/>
          <a:ln cap="flat" cmpd="sng" w="38100">
            <a:solidFill>
              <a:schemeClr val="dk1"/>
            </a:solidFill>
            <a:prstDash val="solid"/>
            <a:round/>
            <a:headEnd len="med" w="med" type="none"/>
            <a:tailEnd len="med" w="med" type="triangle"/>
          </a:ln>
        </p:spPr>
      </p:cxnSp>
      <p:sp>
        <p:nvSpPr>
          <p:cNvPr id="237" name="Google Shape;237;p24"/>
          <p:cNvSpPr txBox="1"/>
          <p:nvPr/>
        </p:nvSpPr>
        <p:spPr>
          <a:xfrm>
            <a:off x="4540575" y="3510275"/>
            <a:ext cx="1441800" cy="9921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Communication Between Web Server and Gateway</a:t>
            </a:r>
            <a:endParaRPr/>
          </a:p>
        </p:txBody>
      </p:sp>
      <p:cxnSp>
        <p:nvCxnSpPr>
          <p:cNvPr id="238" name="Google Shape;238;p24"/>
          <p:cNvCxnSpPr>
            <a:stCxn id="237" idx="0"/>
          </p:cNvCxnSpPr>
          <p:nvPr/>
        </p:nvCxnSpPr>
        <p:spPr>
          <a:xfrm rot="10800000">
            <a:off x="5259675" y="2003075"/>
            <a:ext cx="1800" cy="1507200"/>
          </a:xfrm>
          <a:prstGeom prst="straightConnector1">
            <a:avLst/>
          </a:prstGeom>
          <a:noFill/>
          <a:ln cap="flat" cmpd="sng" w="38100">
            <a:solidFill>
              <a:schemeClr val="dk1"/>
            </a:solidFill>
            <a:prstDash val="solid"/>
            <a:round/>
            <a:headEnd len="med" w="med" type="none"/>
            <a:tailEnd len="med" w="med" type="triangle"/>
          </a:ln>
        </p:spPr>
      </p:cxnSp>
      <p:sp>
        <p:nvSpPr>
          <p:cNvPr id="239" name="Google Shape;239;p24"/>
          <p:cNvSpPr txBox="1"/>
          <p:nvPr/>
        </p:nvSpPr>
        <p:spPr>
          <a:xfrm>
            <a:off x="6630775" y="3569725"/>
            <a:ext cx="1337700" cy="798600"/>
          </a:xfrm>
          <a:prstGeom prst="rect">
            <a:avLst/>
          </a:prstGeom>
          <a:noFill/>
          <a:ln cap="flat" cmpd="sng" w="28575">
            <a:solidFill>
              <a:schemeClr val="dk1"/>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a:t>Improvements Based on Test Results</a:t>
            </a:r>
            <a:endParaRPr/>
          </a:p>
        </p:txBody>
      </p:sp>
      <p:cxnSp>
        <p:nvCxnSpPr>
          <p:cNvPr id="240" name="Google Shape;240;p24"/>
          <p:cNvCxnSpPr>
            <a:stCxn id="239" idx="0"/>
          </p:cNvCxnSpPr>
          <p:nvPr/>
        </p:nvCxnSpPr>
        <p:spPr>
          <a:xfrm rot="10800000">
            <a:off x="7297825" y="1993525"/>
            <a:ext cx="1800" cy="1576200"/>
          </a:xfrm>
          <a:prstGeom prst="straightConnector1">
            <a:avLst/>
          </a:prstGeom>
          <a:noFill/>
          <a:ln cap="flat" cmpd="sng" w="38100">
            <a:solidFill>
              <a:schemeClr val="dk1"/>
            </a:solidFill>
            <a:prstDash val="solid"/>
            <a:round/>
            <a:headEnd len="med" w="med" type="none"/>
            <a:tailEnd len="med" w="med" type="triangle"/>
          </a:ln>
        </p:spPr>
      </p:cxnSp>
      <p:sp>
        <p:nvSpPr>
          <p:cNvPr id="241" name="Google Shape;241;p24"/>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25"/>
          <p:cNvSpPr txBox="1"/>
          <p:nvPr>
            <p:ph type="title"/>
          </p:nvPr>
        </p:nvSpPr>
        <p:spPr>
          <a:xfrm>
            <a:off x="2294700" y="2092500"/>
            <a:ext cx="4554600" cy="95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System Design</a:t>
            </a:r>
            <a:endParaRPr sz="4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26"/>
          <p:cNvSpPr txBox="1"/>
          <p:nvPr>
            <p:ph type="title"/>
          </p:nvPr>
        </p:nvSpPr>
        <p:spPr>
          <a:xfrm>
            <a:off x="729450" y="556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Functional Decomposition</a:t>
            </a:r>
            <a:endParaRPr/>
          </a:p>
        </p:txBody>
      </p:sp>
      <p:sp>
        <p:nvSpPr>
          <p:cNvPr id="252" name="Google Shape;252;p26"/>
          <p:cNvSpPr txBox="1"/>
          <p:nvPr>
            <p:ph idx="1" type="body"/>
          </p:nvPr>
        </p:nvSpPr>
        <p:spPr>
          <a:xfrm>
            <a:off x="729450" y="1441200"/>
            <a:ext cx="7688700" cy="22611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rgbClr val="000000"/>
              </a:buClr>
              <a:buSzPts val="1500"/>
              <a:buFont typeface="Raleway"/>
              <a:buChar char="●"/>
            </a:pPr>
            <a:r>
              <a:rPr lang="en" sz="1500">
                <a:solidFill>
                  <a:srgbClr val="000000"/>
                </a:solidFill>
                <a:latin typeface="Raleway"/>
                <a:ea typeface="Raleway"/>
                <a:cs typeface="Raleway"/>
                <a:sym typeface="Raleway"/>
              </a:rPr>
              <a:t>Leaf nodes function </a:t>
            </a:r>
            <a:endParaRPr sz="1500">
              <a:solidFill>
                <a:srgbClr val="000000"/>
              </a:solidFill>
              <a:latin typeface="Raleway"/>
              <a:ea typeface="Raleway"/>
              <a:cs typeface="Raleway"/>
              <a:sym typeface="Raleway"/>
            </a:endParaRPr>
          </a:p>
          <a:p>
            <a:pPr indent="-323850" lvl="1" marL="914400" rtl="0" algn="l">
              <a:spcBef>
                <a:spcPts val="0"/>
              </a:spcBef>
              <a:spcAft>
                <a:spcPts val="0"/>
              </a:spcAft>
              <a:buClr>
                <a:srgbClr val="000000"/>
              </a:buClr>
              <a:buSzPts val="1500"/>
              <a:buFont typeface="Raleway"/>
              <a:buChar char="○"/>
            </a:pPr>
            <a:r>
              <a:rPr lang="en" sz="1500">
                <a:solidFill>
                  <a:srgbClr val="000000"/>
                </a:solidFill>
                <a:latin typeface="Raleway"/>
                <a:ea typeface="Raleway"/>
                <a:cs typeface="Raleway"/>
                <a:sym typeface="Raleway"/>
              </a:rPr>
              <a:t>Equipped</a:t>
            </a:r>
            <a:r>
              <a:rPr lang="en" sz="1500">
                <a:solidFill>
                  <a:srgbClr val="000000"/>
                </a:solidFill>
                <a:latin typeface="Raleway"/>
                <a:ea typeface="Raleway"/>
                <a:cs typeface="Raleway"/>
                <a:sym typeface="Raleway"/>
              </a:rPr>
              <a:t> with sensors, microcontroller, and radio </a:t>
            </a:r>
            <a:r>
              <a:rPr lang="en" sz="1500">
                <a:solidFill>
                  <a:srgbClr val="000000"/>
                </a:solidFill>
                <a:latin typeface="Raleway"/>
                <a:ea typeface="Raleway"/>
                <a:cs typeface="Raleway"/>
                <a:sym typeface="Raleway"/>
              </a:rPr>
              <a:t>transceivers (NRF24l01)</a:t>
            </a:r>
            <a:r>
              <a:rPr lang="en" sz="1500">
                <a:solidFill>
                  <a:srgbClr val="000000"/>
                </a:solidFill>
                <a:latin typeface="Raleway"/>
                <a:ea typeface="Raleway"/>
                <a:cs typeface="Raleway"/>
                <a:sym typeface="Raleway"/>
              </a:rPr>
              <a:t>. </a:t>
            </a:r>
            <a:endParaRPr sz="1500">
              <a:solidFill>
                <a:srgbClr val="000000"/>
              </a:solidFill>
              <a:latin typeface="Raleway"/>
              <a:ea typeface="Raleway"/>
              <a:cs typeface="Raleway"/>
              <a:sym typeface="Raleway"/>
            </a:endParaRPr>
          </a:p>
          <a:p>
            <a:pPr indent="-323850" lvl="1" marL="914400" rtl="0" algn="l">
              <a:spcBef>
                <a:spcPts val="0"/>
              </a:spcBef>
              <a:spcAft>
                <a:spcPts val="0"/>
              </a:spcAft>
              <a:buClr>
                <a:srgbClr val="000000"/>
              </a:buClr>
              <a:buSzPts val="1500"/>
              <a:buFont typeface="Raleway"/>
              <a:buChar char="○"/>
            </a:pPr>
            <a:r>
              <a:rPr lang="en" sz="1500">
                <a:solidFill>
                  <a:srgbClr val="000000"/>
                </a:solidFill>
                <a:latin typeface="Raleway"/>
                <a:ea typeface="Raleway"/>
                <a:cs typeface="Raleway"/>
                <a:sym typeface="Raleway"/>
              </a:rPr>
              <a:t>Will be running a program that allows it to record data.</a:t>
            </a:r>
            <a:endParaRPr sz="1500">
              <a:solidFill>
                <a:srgbClr val="000000"/>
              </a:solidFill>
              <a:latin typeface="Raleway"/>
              <a:ea typeface="Raleway"/>
              <a:cs typeface="Raleway"/>
              <a:sym typeface="Raleway"/>
            </a:endParaRPr>
          </a:p>
          <a:p>
            <a:pPr indent="-323850" lvl="1" marL="914400" rtl="0" algn="l">
              <a:spcBef>
                <a:spcPts val="0"/>
              </a:spcBef>
              <a:spcAft>
                <a:spcPts val="0"/>
              </a:spcAft>
              <a:buClr>
                <a:srgbClr val="000000"/>
              </a:buClr>
              <a:buSzPts val="1500"/>
              <a:buFont typeface="Raleway"/>
              <a:buChar char="○"/>
            </a:pPr>
            <a:r>
              <a:rPr lang="en" sz="1500">
                <a:solidFill>
                  <a:srgbClr val="000000"/>
                </a:solidFill>
                <a:latin typeface="Raleway"/>
                <a:ea typeface="Raleway"/>
                <a:cs typeface="Raleway"/>
                <a:sym typeface="Raleway"/>
              </a:rPr>
              <a:t>Transmit data and have it be leapfrogged to the home node/other leaf nodes.  </a:t>
            </a:r>
            <a:endParaRPr sz="1500">
              <a:solidFill>
                <a:srgbClr val="000000"/>
              </a:solidFill>
              <a:latin typeface="Raleway"/>
              <a:ea typeface="Raleway"/>
              <a:cs typeface="Raleway"/>
              <a:sym typeface="Raleway"/>
            </a:endParaRPr>
          </a:p>
          <a:p>
            <a:pPr indent="-323850" lvl="0" marL="457200" rtl="0" algn="l">
              <a:spcBef>
                <a:spcPts val="0"/>
              </a:spcBef>
              <a:spcAft>
                <a:spcPts val="0"/>
              </a:spcAft>
              <a:buClr>
                <a:srgbClr val="000000"/>
              </a:buClr>
              <a:buSzPts val="1500"/>
              <a:buFont typeface="Raleway"/>
              <a:buChar char="●"/>
            </a:pPr>
            <a:r>
              <a:rPr lang="en" sz="1500">
                <a:solidFill>
                  <a:srgbClr val="000000"/>
                </a:solidFill>
                <a:latin typeface="Raleway"/>
                <a:ea typeface="Raleway"/>
                <a:cs typeface="Raleway"/>
                <a:sym typeface="Raleway"/>
              </a:rPr>
              <a:t>Home node </a:t>
            </a:r>
            <a:r>
              <a:rPr lang="en" sz="1500">
                <a:solidFill>
                  <a:srgbClr val="000000"/>
                </a:solidFill>
                <a:latin typeface="Raleway"/>
                <a:ea typeface="Raleway"/>
                <a:cs typeface="Raleway"/>
                <a:sym typeface="Raleway"/>
              </a:rPr>
              <a:t>function</a:t>
            </a:r>
            <a:endParaRPr sz="1500">
              <a:solidFill>
                <a:srgbClr val="000000"/>
              </a:solidFill>
              <a:latin typeface="Raleway"/>
              <a:ea typeface="Raleway"/>
              <a:cs typeface="Raleway"/>
              <a:sym typeface="Raleway"/>
            </a:endParaRPr>
          </a:p>
          <a:p>
            <a:pPr indent="-323850" lvl="1" marL="914400" rtl="0" algn="l">
              <a:spcBef>
                <a:spcPts val="0"/>
              </a:spcBef>
              <a:spcAft>
                <a:spcPts val="0"/>
              </a:spcAft>
              <a:buClr>
                <a:srgbClr val="000000"/>
              </a:buClr>
              <a:buSzPts val="1500"/>
              <a:buFont typeface="Raleway"/>
              <a:buChar char="○"/>
            </a:pPr>
            <a:r>
              <a:rPr lang="en" sz="1500">
                <a:solidFill>
                  <a:srgbClr val="000000"/>
                </a:solidFill>
                <a:latin typeface="Raleway"/>
                <a:ea typeface="Raleway"/>
                <a:cs typeface="Raleway"/>
                <a:sym typeface="Raleway"/>
              </a:rPr>
              <a:t>Upload sensor data using cellular data connection.</a:t>
            </a:r>
            <a:r>
              <a:rPr lang="en" sz="1500">
                <a:solidFill>
                  <a:srgbClr val="000000"/>
                </a:solidFill>
                <a:latin typeface="Raleway"/>
                <a:ea typeface="Raleway"/>
                <a:cs typeface="Raleway"/>
                <a:sym typeface="Raleway"/>
              </a:rPr>
              <a:t> </a:t>
            </a:r>
            <a:endParaRPr sz="1500">
              <a:solidFill>
                <a:srgbClr val="000000"/>
              </a:solidFill>
              <a:latin typeface="Raleway"/>
              <a:ea typeface="Raleway"/>
              <a:cs typeface="Raleway"/>
              <a:sym typeface="Raleway"/>
            </a:endParaRPr>
          </a:p>
          <a:p>
            <a:pPr indent="-323850" lvl="1" marL="914400" rtl="0" algn="l">
              <a:spcBef>
                <a:spcPts val="0"/>
              </a:spcBef>
              <a:spcAft>
                <a:spcPts val="0"/>
              </a:spcAft>
              <a:buClr>
                <a:srgbClr val="000000"/>
              </a:buClr>
              <a:buSzPts val="1500"/>
              <a:buFont typeface="Raleway"/>
              <a:buChar char="○"/>
            </a:pPr>
            <a:r>
              <a:rPr lang="en" sz="1500">
                <a:solidFill>
                  <a:srgbClr val="000000"/>
                </a:solidFill>
                <a:latin typeface="Raleway"/>
                <a:ea typeface="Raleway"/>
                <a:cs typeface="Raleway"/>
                <a:sym typeface="Raleway"/>
              </a:rPr>
              <a:t>Communicate with sensor nodes using radio transmissions</a:t>
            </a:r>
            <a:endParaRPr sz="1500">
              <a:solidFill>
                <a:srgbClr val="000000"/>
              </a:solidFill>
              <a:latin typeface="Raleway"/>
              <a:ea typeface="Raleway"/>
              <a:cs typeface="Raleway"/>
              <a:sym typeface="Raleway"/>
            </a:endParaRPr>
          </a:p>
          <a:p>
            <a:pPr indent="-323850" lvl="0" marL="457200" rtl="0" algn="l">
              <a:spcBef>
                <a:spcPts val="0"/>
              </a:spcBef>
              <a:spcAft>
                <a:spcPts val="0"/>
              </a:spcAft>
              <a:buClr>
                <a:srgbClr val="000000"/>
              </a:buClr>
              <a:buSzPts val="1500"/>
              <a:buFont typeface="Raleway"/>
              <a:buChar char="●"/>
            </a:pPr>
            <a:r>
              <a:rPr lang="en" sz="1500">
                <a:solidFill>
                  <a:srgbClr val="000000"/>
                </a:solidFill>
                <a:latin typeface="Raleway"/>
                <a:ea typeface="Raleway"/>
                <a:cs typeface="Raleway"/>
                <a:sym typeface="Raleway"/>
              </a:rPr>
              <a:t>Web server function </a:t>
            </a:r>
            <a:endParaRPr sz="1500">
              <a:solidFill>
                <a:srgbClr val="000000"/>
              </a:solidFill>
              <a:latin typeface="Raleway"/>
              <a:ea typeface="Raleway"/>
              <a:cs typeface="Raleway"/>
              <a:sym typeface="Raleway"/>
            </a:endParaRPr>
          </a:p>
          <a:p>
            <a:pPr indent="-323850" lvl="1" marL="914400" rtl="0" algn="l">
              <a:spcBef>
                <a:spcPts val="0"/>
              </a:spcBef>
              <a:spcAft>
                <a:spcPts val="0"/>
              </a:spcAft>
              <a:buClr>
                <a:srgbClr val="000000"/>
              </a:buClr>
              <a:buSzPts val="1500"/>
              <a:buFont typeface="Raleway"/>
              <a:buChar char="○"/>
            </a:pPr>
            <a:r>
              <a:rPr lang="en" sz="1500">
                <a:solidFill>
                  <a:srgbClr val="000000"/>
                </a:solidFill>
                <a:latin typeface="Raleway"/>
                <a:ea typeface="Raleway"/>
                <a:cs typeface="Raleway"/>
                <a:sym typeface="Raleway"/>
              </a:rPr>
              <a:t>Intuitively soil moisture data to user.</a:t>
            </a:r>
            <a:endParaRPr sz="1500">
              <a:solidFill>
                <a:srgbClr val="000000"/>
              </a:solidFill>
              <a:latin typeface="Raleway"/>
              <a:ea typeface="Raleway"/>
              <a:cs typeface="Raleway"/>
              <a:sym typeface="Raleway"/>
            </a:endParaRPr>
          </a:p>
          <a:p>
            <a:pPr indent="-323850" lvl="1" marL="914400" rtl="0" algn="l">
              <a:spcBef>
                <a:spcPts val="0"/>
              </a:spcBef>
              <a:spcAft>
                <a:spcPts val="0"/>
              </a:spcAft>
              <a:buClr>
                <a:srgbClr val="000000"/>
              </a:buClr>
              <a:buSzPts val="1500"/>
              <a:buFont typeface="Raleway"/>
              <a:buChar char="○"/>
            </a:pPr>
            <a:r>
              <a:rPr lang="en" sz="1500">
                <a:solidFill>
                  <a:srgbClr val="000000"/>
                </a:solidFill>
                <a:latin typeface="Raleway"/>
                <a:ea typeface="Raleway"/>
                <a:cs typeface="Raleway"/>
                <a:sym typeface="Raleway"/>
              </a:rPr>
              <a:t>Reliably and </a:t>
            </a:r>
            <a:r>
              <a:rPr lang="en" sz="1500">
                <a:solidFill>
                  <a:srgbClr val="000000"/>
                </a:solidFill>
                <a:latin typeface="Raleway"/>
                <a:ea typeface="Raleway"/>
                <a:cs typeface="Raleway"/>
                <a:sym typeface="Raleway"/>
              </a:rPr>
              <a:t>permanently</a:t>
            </a:r>
            <a:r>
              <a:rPr lang="en" sz="1500">
                <a:solidFill>
                  <a:srgbClr val="000000"/>
                </a:solidFill>
                <a:latin typeface="Raleway"/>
                <a:ea typeface="Raleway"/>
                <a:cs typeface="Raleway"/>
                <a:sym typeface="Raleway"/>
              </a:rPr>
              <a:t> store soil moisture data.</a:t>
            </a:r>
            <a:endParaRPr sz="1500">
              <a:solidFill>
                <a:srgbClr val="000000"/>
              </a:solidFill>
              <a:latin typeface="Raleway"/>
              <a:ea typeface="Raleway"/>
              <a:cs typeface="Raleway"/>
              <a:sym typeface="Raleway"/>
            </a:endParaRPr>
          </a:p>
          <a:p>
            <a:pPr indent="0" lvl="0" marL="457200" rtl="0" algn="l">
              <a:spcBef>
                <a:spcPts val="1600"/>
              </a:spcBef>
              <a:spcAft>
                <a:spcPts val="1600"/>
              </a:spcAft>
              <a:buNone/>
            </a:pPr>
            <a:r>
              <a:t/>
            </a:r>
            <a:endParaRPr/>
          </a:p>
        </p:txBody>
      </p:sp>
      <p:sp>
        <p:nvSpPr>
          <p:cNvPr id="253" name="Google Shape;253;p26"/>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27"/>
          <p:cNvSpPr txBox="1"/>
          <p:nvPr>
            <p:ph type="title"/>
          </p:nvPr>
        </p:nvSpPr>
        <p:spPr>
          <a:xfrm>
            <a:off x="2294700" y="2092500"/>
            <a:ext cx="4953300" cy="95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Detailed Design</a:t>
            </a:r>
            <a:endParaRPr sz="4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28"/>
          <p:cNvSpPr txBox="1"/>
          <p:nvPr>
            <p:ph type="title"/>
          </p:nvPr>
        </p:nvSpPr>
        <p:spPr>
          <a:xfrm>
            <a:off x="729450" y="556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Detailed Design - </a:t>
            </a:r>
            <a:r>
              <a:rPr lang="en" sz="1400">
                <a:solidFill>
                  <a:srgbClr val="000000"/>
                </a:solidFill>
                <a:highlight>
                  <a:srgbClr val="FFFFFF"/>
                </a:highlight>
                <a:latin typeface="Arial"/>
                <a:ea typeface="Arial"/>
                <a:cs typeface="Arial"/>
                <a:sym typeface="Arial"/>
              </a:rPr>
              <a:t>Gypsum based sensor design:</a:t>
            </a:r>
            <a:endParaRPr sz="140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t/>
            </a:r>
            <a:endParaRPr/>
          </a:p>
        </p:txBody>
      </p:sp>
      <p:sp>
        <p:nvSpPr>
          <p:cNvPr id="264" name="Google Shape;264;p28"/>
          <p:cNvSpPr txBox="1"/>
          <p:nvPr>
            <p:ph idx="1" type="body"/>
          </p:nvPr>
        </p:nvSpPr>
        <p:spPr>
          <a:xfrm>
            <a:off x="189575" y="1530475"/>
            <a:ext cx="3285900" cy="22611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Insulated substrate</a:t>
            </a:r>
            <a:endParaRPr/>
          </a:p>
          <a:p>
            <a:pPr indent="-311150" lvl="0" marL="457200" rtl="0" algn="l">
              <a:spcBef>
                <a:spcPts val="0"/>
              </a:spcBef>
              <a:spcAft>
                <a:spcPts val="0"/>
              </a:spcAft>
              <a:buSzPts val="1300"/>
              <a:buChar char="●"/>
            </a:pPr>
            <a:r>
              <a:rPr lang="en"/>
              <a:t>Interdigital </a:t>
            </a:r>
            <a:r>
              <a:rPr lang="en"/>
              <a:t>electrodes</a:t>
            </a:r>
            <a:r>
              <a:rPr lang="en"/>
              <a:t> (Cu)</a:t>
            </a:r>
            <a:endParaRPr/>
          </a:p>
          <a:p>
            <a:pPr indent="-311150" lvl="0" marL="457200" rtl="0" algn="l">
              <a:spcBef>
                <a:spcPts val="0"/>
              </a:spcBef>
              <a:spcAft>
                <a:spcPts val="0"/>
              </a:spcAft>
              <a:buSzPts val="1300"/>
              <a:buChar char="●"/>
            </a:pPr>
            <a:r>
              <a:rPr lang="en"/>
              <a:t>Gypsum (RH sensing material)</a:t>
            </a:r>
            <a:endParaRPr/>
          </a:p>
          <a:p>
            <a:pPr indent="-311150" lvl="0" marL="457200" rtl="0" algn="l">
              <a:spcBef>
                <a:spcPts val="0"/>
              </a:spcBef>
              <a:spcAft>
                <a:spcPts val="0"/>
              </a:spcAft>
              <a:buSzPts val="1300"/>
              <a:buChar char="●"/>
            </a:pPr>
            <a:r>
              <a:rPr lang="en"/>
              <a:t>Protective</a:t>
            </a:r>
            <a:r>
              <a:rPr lang="en"/>
              <a:t> layer (</a:t>
            </a:r>
            <a:r>
              <a:rPr lang="en"/>
              <a:t>Polystyrene</a:t>
            </a:r>
            <a:r>
              <a:rPr lang="en"/>
              <a:t>) </a:t>
            </a:r>
            <a:r>
              <a:rPr i="1" lang="en"/>
              <a:t>(proposal)</a:t>
            </a:r>
            <a:endParaRPr i="1"/>
          </a:p>
          <a:p>
            <a:pPr indent="0" lvl="0" marL="0" rtl="0" algn="l">
              <a:spcBef>
                <a:spcPts val="1600"/>
              </a:spcBef>
              <a:spcAft>
                <a:spcPts val="1600"/>
              </a:spcAft>
              <a:buNone/>
            </a:pPr>
            <a:r>
              <a:t/>
            </a:r>
            <a:endParaRPr/>
          </a:p>
        </p:txBody>
      </p:sp>
      <p:pic>
        <p:nvPicPr>
          <p:cNvPr id="265" name="Google Shape;265;p28"/>
          <p:cNvPicPr preferRelativeResize="0"/>
          <p:nvPr/>
        </p:nvPicPr>
        <p:blipFill>
          <a:blip r:embed="rId3">
            <a:alphaModFix/>
          </a:blip>
          <a:stretch>
            <a:fillRect/>
          </a:stretch>
        </p:blipFill>
        <p:spPr>
          <a:xfrm>
            <a:off x="3159400" y="978100"/>
            <a:ext cx="5633050" cy="3937825"/>
          </a:xfrm>
          <a:prstGeom prst="rect">
            <a:avLst/>
          </a:prstGeom>
          <a:noFill/>
          <a:ln>
            <a:noFill/>
          </a:ln>
        </p:spPr>
      </p:pic>
      <p:sp>
        <p:nvSpPr>
          <p:cNvPr id="266" name="Google Shape;266;p28"/>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29"/>
          <p:cNvSpPr txBox="1"/>
          <p:nvPr>
            <p:ph type="title"/>
          </p:nvPr>
        </p:nvSpPr>
        <p:spPr>
          <a:xfrm>
            <a:off x="729450" y="5947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400"/>
              <a:t>Detailed Design - Routing Protocol</a:t>
            </a:r>
            <a:endParaRPr/>
          </a:p>
        </p:txBody>
      </p:sp>
      <p:sp>
        <p:nvSpPr>
          <p:cNvPr id="272" name="Google Shape;272;p29"/>
          <p:cNvSpPr txBox="1"/>
          <p:nvPr>
            <p:ph idx="1" type="body"/>
          </p:nvPr>
        </p:nvSpPr>
        <p:spPr>
          <a:xfrm>
            <a:off x="729450" y="1460975"/>
            <a:ext cx="7688700" cy="99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We use an algorithm similar to Dijkstra’s shortest path algorithm.</a:t>
            </a:r>
            <a:endParaRPr/>
          </a:p>
          <a:p>
            <a:pPr indent="0" lvl="0" marL="0" rtl="0" algn="ctr">
              <a:spcBef>
                <a:spcPts val="1600"/>
              </a:spcBef>
              <a:spcAft>
                <a:spcPts val="1600"/>
              </a:spcAft>
              <a:buNone/>
            </a:pPr>
            <a:r>
              <a:rPr lang="en"/>
              <a:t>Messages take the shortest available path to reach the gateway.</a:t>
            </a:r>
            <a:endParaRPr/>
          </a:p>
        </p:txBody>
      </p:sp>
      <p:sp>
        <p:nvSpPr>
          <p:cNvPr id="273" name="Google Shape;273;p2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grpSp>
        <p:nvGrpSpPr>
          <p:cNvPr id="274" name="Google Shape;274;p29"/>
          <p:cNvGrpSpPr/>
          <p:nvPr/>
        </p:nvGrpSpPr>
        <p:grpSpPr>
          <a:xfrm>
            <a:off x="2675298" y="2414987"/>
            <a:ext cx="3797002" cy="2555612"/>
            <a:chOff x="2194473" y="2263715"/>
            <a:chExt cx="3501800" cy="2378199"/>
          </a:xfrm>
        </p:grpSpPr>
        <p:pic>
          <p:nvPicPr>
            <p:cNvPr id="275" name="Google Shape;275;p29"/>
            <p:cNvPicPr preferRelativeResize="0"/>
            <p:nvPr/>
          </p:nvPicPr>
          <p:blipFill>
            <a:blip r:embed="rId3">
              <a:alphaModFix/>
            </a:blip>
            <a:stretch>
              <a:fillRect/>
            </a:stretch>
          </p:blipFill>
          <p:spPr>
            <a:xfrm>
              <a:off x="2194473" y="2263715"/>
              <a:ext cx="3501800" cy="2046375"/>
            </a:xfrm>
            <a:prstGeom prst="rect">
              <a:avLst/>
            </a:prstGeom>
            <a:noFill/>
            <a:ln>
              <a:noFill/>
            </a:ln>
          </p:spPr>
        </p:pic>
        <p:sp>
          <p:nvSpPr>
            <p:cNvPr id="276" name="Google Shape;276;p29"/>
            <p:cNvSpPr txBox="1"/>
            <p:nvPr/>
          </p:nvSpPr>
          <p:spPr>
            <a:xfrm>
              <a:off x="2568060" y="4248313"/>
              <a:ext cx="29751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Figure 3. Simulation of our Routing Protocol</a:t>
              </a:r>
              <a:endParaRPr sz="1100"/>
            </a:p>
          </p:txBody>
        </p:sp>
      </p:grpSp>
      <p:sp>
        <p:nvSpPr>
          <p:cNvPr id="277" name="Google Shape;277;p29"/>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30"/>
          <p:cNvSpPr txBox="1"/>
          <p:nvPr>
            <p:ph type="title"/>
          </p:nvPr>
        </p:nvSpPr>
        <p:spPr>
          <a:xfrm>
            <a:off x="729450" y="5947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400"/>
              <a:t>Detailed Design - Internet Gateway </a:t>
            </a:r>
            <a:endParaRPr/>
          </a:p>
        </p:txBody>
      </p:sp>
      <p:sp>
        <p:nvSpPr>
          <p:cNvPr id="283" name="Google Shape;283;p30"/>
          <p:cNvSpPr txBox="1"/>
          <p:nvPr>
            <p:ph idx="1" type="body"/>
          </p:nvPr>
        </p:nvSpPr>
        <p:spPr>
          <a:xfrm>
            <a:off x="729450" y="1460975"/>
            <a:ext cx="7688700" cy="30936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MKR GSM 1400</a:t>
            </a:r>
            <a:endParaRPr sz="1600"/>
          </a:p>
          <a:p>
            <a:pPr indent="-330200" lvl="0" marL="457200" rtl="0" algn="l">
              <a:spcBef>
                <a:spcPts val="0"/>
              </a:spcBef>
              <a:spcAft>
                <a:spcPts val="0"/>
              </a:spcAft>
              <a:buSzPts val="1600"/>
              <a:buChar char="●"/>
            </a:pPr>
            <a:r>
              <a:rPr lang="en" sz="1600"/>
              <a:t>Antenna</a:t>
            </a:r>
            <a:endParaRPr sz="1600"/>
          </a:p>
          <a:p>
            <a:pPr indent="-330200" lvl="0" marL="457200" rtl="0" algn="l">
              <a:spcBef>
                <a:spcPts val="0"/>
              </a:spcBef>
              <a:spcAft>
                <a:spcPts val="0"/>
              </a:spcAft>
              <a:buSzPts val="1600"/>
              <a:buChar char="●"/>
            </a:pPr>
            <a:r>
              <a:rPr lang="en" sz="1600"/>
              <a:t>SIM card </a:t>
            </a:r>
            <a:endParaRPr sz="1600"/>
          </a:p>
          <a:p>
            <a:pPr indent="0" lvl="0" marL="457200" rtl="0" algn="l">
              <a:spcBef>
                <a:spcPts val="1600"/>
              </a:spcBef>
              <a:spcAft>
                <a:spcPts val="1600"/>
              </a:spcAft>
              <a:buNone/>
            </a:pPr>
            <a:r>
              <a:t/>
            </a:r>
            <a:endParaRPr/>
          </a:p>
        </p:txBody>
      </p:sp>
      <p:sp>
        <p:nvSpPr>
          <p:cNvPr id="284" name="Google Shape;284;p3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285" name="Google Shape;285;p30"/>
          <p:cNvPicPr preferRelativeResize="0"/>
          <p:nvPr/>
        </p:nvPicPr>
        <p:blipFill>
          <a:blip r:embed="rId3">
            <a:alphaModFix/>
          </a:blip>
          <a:stretch>
            <a:fillRect/>
          </a:stretch>
        </p:blipFill>
        <p:spPr>
          <a:xfrm>
            <a:off x="564025" y="3299025"/>
            <a:ext cx="2407801" cy="1459274"/>
          </a:xfrm>
          <a:prstGeom prst="rect">
            <a:avLst/>
          </a:prstGeom>
          <a:noFill/>
          <a:ln>
            <a:noFill/>
          </a:ln>
        </p:spPr>
      </p:pic>
      <p:sp>
        <p:nvSpPr>
          <p:cNvPr id="286" name="Google Shape;286;p30"/>
          <p:cNvSpPr txBox="1"/>
          <p:nvPr/>
        </p:nvSpPr>
        <p:spPr>
          <a:xfrm>
            <a:off x="473450" y="4726025"/>
            <a:ext cx="3741300" cy="21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t>Figure 5. MKR GSM 1400 connected to an </a:t>
            </a:r>
            <a:r>
              <a:rPr b="1" lang="en" sz="1000"/>
              <a:t>antenna</a:t>
            </a:r>
            <a:endParaRPr b="1" sz="1000"/>
          </a:p>
        </p:txBody>
      </p:sp>
      <p:pic>
        <p:nvPicPr>
          <p:cNvPr id="287" name="Google Shape;287;p30"/>
          <p:cNvPicPr preferRelativeResize="0"/>
          <p:nvPr/>
        </p:nvPicPr>
        <p:blipFill>
          <a:blip r:embed="rId4">
            <a:alphaModFix/>
          </a:blip>
          <a:stretch>
            <a:fillRect/>
          </a:stretch>
        </p:blipFill>
        <p:spPr>
          <a:xfrm>
            <a:off x="729450" y="2470175"/>
            <a:ext cx="781650" cy="583775"/>
          </a:xfrm>
          <a:prstGeom prst="rect">
            <a:avLst/>
          </a:prstGeom>
          <a:noFill/>
          <a:ln>
            <a:noFill/>
          </a:ln>
        </p:spPr>
      </p:pic>
      <p:sp>
        <p:nvSpPr>
          <p:cNvPr id="288" name="Google Shape;288;p30"/>
          <p:cNvSpPr txBox="1"/>
          <p:nvPr/>
        </p:nvSpPr>
        <p:spPr>
          <a:xfrm>
            <a:off x="611650" y="3053950"/>
            <a:ext cx="24078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t>Figure 4 the SIM card we use</a:t>
            </a:r>
            <a:endParaRPr b="1" sz="1000"/>
          </a:p>
        </p:txBody>
      </p:sp>
      <p:sp>
        <p:nvSpPr>
          <p:cNvPr id="289" name="Google Shape;289;p30"/>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pic>
        <p:nvPicPr>
          <p:cNvPr id="290" name="Google Shape;290;p30"/>
          <p:cNvPicPr preferRelativeResize="0"/>
          <p:nvPr/>
        </p:nvPicPr>
        <p:blipFill>
          <a:blip r:embed="rId5">
            <a:alphaModFix/>
          </a:blip>
          <a:stretch>
            <a:fillRect/>
          </a:stretch>
        </p:blipFill>
        <p:spPr>
          <a:xfrm>
            <a:off x="3464725" y="1004175"/>
            <a:ext cx="5292300" cy="1998875"/>
          </a:xfrm>
          <a:prstGeom prst="rect">
            <a:avLst/>
          </a:prstGeom>
          <a:noFill/>
          <a:ln>
            <a:noFill/>
          </a:ln>
        </p:spPr>
      </p:pic>
      <p:pic>
        <p:nvPicPr>
          <p:cNvPr id="291" name="Google Shape;291;p30"/>
          <p:cNvPicPr preferRelativeResize="0"/>
          <p:nvPr/>
        </p:nvPicPr>
        <p:blipFill>
          <a:blip r:embed="rId6">
            <a:alphaModFix/>
          </a:blip>
          <a:stretch>
            <a:fillRect/>
          </a:stretch>
        </p:blipFill>
        <p:spPr>
          <a:xfrm>
            <a:off x="3464725" y="3003050"/>
            <a:ext cx="3482730" cy="1633100"/>
          </a:xfrm>
          <a:prstGeom prst="rect">
            <a:avLst/>
          </a:prstGeom>
          <a:noFill/>
          <a:ln>
            <a:noFill/>
          </a:ln>
        </p:spPr>
      </p:pic>
      <p:sp>
        <p:nvSpPr>
          <p:cNvPr id="292" name="Google Shape;292;p30"/>
          <p:cNvSpPr txBox="1"/>
          <p:nvPr/>
        </p:nvSpPr>
        <p:spPr>
          <a:xfrm>
            <a:off x="4018350" y="4594475"/>
            <a:ext cx="2612100" cy="23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t>Figure 6 </a:t>
            </a:r>
            <a:r>
              <a:rPr b="1" lang="en" sz="1000"/>
              <a:t>Testing web server we use</a:t>
            </a:r>
            <a:endParaRPr b="1" sz="1000"/>
          </a:p>
        </p:txBody>
      </p:sp>
      <p:sp>
        <p:nvSpPr>
          <p:cNvPr id="293" name="Google Shape;293;p30"/>
          <p:cNvSpPr/>
          <p:nvPr/>
        </p:nvSpPr>
        <p:spPr>
          <a:xfrm>
            <a:off x="7392725" y="2805100"/>
            <a:ext cx="663600" cy="331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0"/>
          <p:cNvSpPr txBox="1"/>
          <p:nvPr/>
        </p:nvSpPr>
        <p:spPr>
          <a:xfrm>
            <a:off x="7984825" y="2470175"/>
            <a:ext cx="988500" cy="123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Waiting for data to transmit and then upload</a:t>
            </a:r>
            <a:endParaRPr/>
          </a:p>
        </p:txBody>
      </p:sp>
      <p:sp>
        <p:nvSpPr>
          <p:cNvPr id="295" name="Google Shape;295;p30"/>
          <p:cNvSpPr/>
          <p:nvPr/>
        </p:nvSpPr>
        <p:spPr>
          <a:xfrm>
            <a:off x="6291100" y="3954425"/>
            <a:ext cx="663600" cy="331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0"/>
          <p:cNvSpPr txBox="1"/>
          <p:nvPr/>
        </p:nvSpPr>
        <p:spPr>
          <a:xfrm>
            <a:off x="6899500" y="3810850"/>
            <a:ext cx="14310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Automatically create flow charts based on the data uploaded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31"/>
          <p:cNvSpPr txBox="1"/>
          <p:nvPr>
            <p:ph type="title"/>
          </p:nvPr>
        </p:nvSpPr>
        <p:spPr>
          <a:xfrm>
            <a:off x="729450" y="556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Technology Platforms Used</a:t>
            </a:r>
            <a:endParaRPr/>
          </a:p>
        </p:txBody>
      </p:sp>
      <p:pic>
        <p:nvPicPr>
          <p:cNvPr id="302" name="Google Shape;302;p31"/>
          <p:cNvPicPr preferRelativeResize="0"/>
          <p:nvPr/>
        </p:nvPicPr>
        <p:blipFill>
          <a:blip r:embed="rId4">
            <a:alphaModFix/>
          </a:blip>
          <a:stretch>
            <a:fillRect/>
          </a:stretch>
        </p:blipFill>
        <p:spPr>
          <a:xfrm>
            <a:off x="1232175" y="2042300"/>
            <a:ext cx="2385604" cy="994043"/>
          </a:xfrm>
          <a:prstGeom prst="rect">
            <a:avLst/>
          </a:prstGeom>
          <a:noFill/>
          <a:ln>
            <a:noFill/>
          </a:ln>
        </p:spPr>
      </p:pic>
      <p:sp>
        <p:nvSpPr>
          <p:cNvPr id="303" name="Google Shape;303;p31"/>
          <p:cNvSpPr txBox="1"/>
          <p:nvPr/>
        </p:nvSpPr>
        <p:spPr>
          <a:xfrm>
            <a:off x="1537025" y="2973300"/>
            <a:ext cx="1802700" cy="36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t>MKR </a:t>
            </a:r>
            <a:r>
              <a:rPr b="1" lang="en" sz="1000"/>
              <a:t>GSM 1400</a:t>
            </a:r>
            <a:endParaRPr b="1" sz="1000"/>
          </a:p>
        </p:txBody>
      </p:sp>
      <p:pic>
        <p:nvPicPr>
          <p:cNvPr descr="Image result for rf24" id="304" name="Google Shape;304;p31"/>
          <p:cNvPicPr preferRelativeResize="0"/>
          <p:nvPr/>
        </p:nvPicPr>
        <p:blipFill>
          <a:blip r:embed="rId5">
            <a:alphaModFix/>
          </a:blip>
          <a:stretch>
            <a:fillRect/>
          </a:stretch>
        </p:blipFill>
        <p:spPr>
          <a:xfrm>
            <a:off x="5027356" y="1708825"/>
            <a:ext cx="1563028" cy="1173875"/>
          </a:xfrm>
          <a:prstGeom prst="rect">
            <a:avLst/>
          </a:prstGeom>
          <a:noFill/>
          <a:ln>
            <a:noFill/>
          </a:ln>
        </p:spPr>
      </p:pic>
      <p:sp>
        <p:nvSpPr>
          <p:cNvPr id="305" name="Google Shape;305;p31"/>
          <p:cNvSpPr txBox="1"/>
          <p:nvPr/>
        </p:nvSpPr>
        <p:spPr>
          <a:xfrm>
            <a:off x="5518100" y="1365000"/>
            <a:ext cx="19677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Sensor Nodes</a:t>
            </a:r>
            <a:endParaRPr/>
          </a:p>
        </p:txBody>
      </p:sp>
      <p:sp>
        <p:nvSpPr>
          <p:cNvPr id="306" name="Google Shape;306;p31"/>
          <p:cNvSpPr txBox="1"/>
          <p:nvPr/>
        </p:nvSpPr>
        <p:spPr>
          <a:xfrm>
            <a:off x="5381597" y="2824600"/>
            <a:ext cx="1028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t>NRF24 Radio</a:t>
            </a:r>
            <a:endParaRPr b="1" sz="1000"/>
          </a:p>
        </p:txBody>
      </p:sp>
      <p:sp>
        <p:nvSpPr>
          <p:cNvPr id="307" name="Google Shape;307;p31"/>
          <p:cNvSpPr txBox="1"/>
          <p:nvPr/>
        </p:nvSpPr>
        <p:spPr>
          <a:xfrm>
            <a:off x="1491575" y="1363625"/>
            <a:ext cx="19677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Gateway</a:t>
            </a:r>
            <a:endParaRPr/>
          </a:p>
        </p:txBody>
      </p:sp>
      <p:pic>
        <p:nvPicPr>
          <p:cNvPr descr="Image result for atmega328" id="308" name="Google Shape;308;p31"/>
          <p:cNvPicPr preferRelativeResize="0"/>
          <p:nvPr/>
        </p:nvPicPr>
        <p:blipFill rotWithShape="1">
          <a:blip r:embed="rId6">
            <a:alphaModFix/>
          </a:blip>
          <a:srcRect b="29389" l="18229" r="19851" t="18812"/>
          <a:stretch/>
        </p:blipFill>
        <p:spPr>
          <a:xfrm>
            <a:off x="5099337" y="3251275"/>
            <a:ext cx="1310675" cy="1096448"/>
          </a:xfrm>
          <a:prstGeom prst="rect">
            <a:avLst/>
          </a:prstGeom>
          <a:noFill/>
          <a:ln>
            <a:noFill/>
          </a:ln>
        </p:spPr>
      </p:pic>
      <p:sp>
        <p:nvSpPr>
          <p:cNvPr id="309" name="Google Shape;309;p31"/>
          <p:cNvSpPr txBox="1"/>
          <p:nvPr/>
        </p:nvSpPr>
        <p:spPr>
          <a:xfrm>
            <a:off x="5305549" y="4347725"/>
            <a:ext cx="1136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t>Atmega328p Microcontroller</a:t>
            </a:r>
            <a:endParaRPr b="1" sz="1000"/>
          </a:p>
        </p:txBody>
      </p:sp>
      <p:cxnSp>
        <p:nvCxnSpPr>
          <p:cNvPr id="310" name="Google Shape;310;p31"/>
          <p:cNvCxnSpPr/>
          <p:nvPr/>
        </p:nvCxnSpPr>
        <p:spPr>
          <a:xfrm flipH="1">
            <a:off x="4384175" y="1901700"/>
            <a:ext cx="6600" cy="2255700"/>
          </a:xfrm>
          <a:prstGeom prst="straightConnector1">
            <a:avLst/>
          </a:prstGeom>
          <a:noFill/>
          <a:ln cap="flat" cmpd="sng" w="9525">
            <a:solidFill>
              <a:schemeClr val="dk2"/>
            </a:solidFill>
            <a:prstDash val="solid"/>
            <a:round/>
            <a:headEnd len="med" w="med" type="none"/>
            <a:tailEnd len="med" w="med" type="none"/>
          </a:ln>
        </p:spPr>
      </p:cxnSp>
      <p:pic>
        <p:nvPicPr>
          <p:cNvPr id="311" name="Google Shape;311;p31"/>
          <p:cNvPicPr preferRelativeResize="0"/>
          <p:nvPr/>
        </p:nvPicPr>
        <p:blipFill>
          <a:blip r:embed="rId7">
            <a:alphaModFix/>
          </a:blip>
          <a:stretch>
            <a:fillRect/>
          </a:stretch>
        </p:blipFill>
        <p:spPr>
          <a:xfrm>
            <a:off x="6946124" y="2923176"/>
            <a:ext cx="1243175" cy="1424550"/>
          </a:xfrm>
          <a:prstGeom prst="rect">
            <a:avLst/>
          </a:prstGeom>
          <a:noFill/>
          <a:ln>
            <a:noFill/>
          </a:ln>
        </p:spPr>
      </p:pic>
      <p:sp>
        <p:nvSpPr>
          <p:cNvPr id="312" name="Google Shape;312;p31"/>
          <p:cNvSpPr txBox="1"/>
          <p:nvPr/>
        </p:nvSpPr>
        <p:spPr>
          <a:xfrm>
            <a:off x="7070921" y="4381447"/>
            <a:ext cx="1310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t>PCB of previous Senior Design Group</a:t>
            </a:r>
            <a:endParaRPr b="1" sz="1000"/>
          </a:p>
        </p:txBody>
      </p:sp>
      <p:pic>
        <p:nvPicPr>
          <p:cNvPr descr="Image result for c++" id="313" name="Google Shape;313;p31"/>
          <p:cNvPicPr preferRelativeResize="0"/>
          <p:nvPr/>
        </p:nvPicPr>
        <p:blipFill>
          <a:blip r:embed="rId8">
            <a:alphaModFix/>
          </a:blip>
          <a:stretch>
            <a:fillRect/>
          </a:stretch>
        </p:blipFill>
        <p:spPr>
          <a:xfrm>
            <a:off x="2062463" y="3392600"/>
            <a:ext cx="725025" cy="813788"/>
          </a:xfrm>
          <a:prstGeom prst="rect">
            <a:avLst/>
          </a:prstGeom>
          <a:noFill/>
          <a:ln>
            <a:noFill/>
          </a:ln>
        </p:spPr>
      </p:pic>
      <p:pic>
        <p:nvPicPr>
          <p:cNvPr descr="Image result for c++" id="314" name="Google Shape;314;p31"/>
          <p:cNvPicPr preferRelativeResize="0"/>
          <p:nvPr/>
        </p:nvPicPr>
        <p:blipFill>
          <a:blip r:embed="rId8">
            <a:alphaModFix/>
          </a:blip>
          <a:stretch>
            <a:fillRect/>
          </a:stretch>
        </p:blipFill>
        <p:spPr>
          <a:xfrm>
            <a:off x="7880600" y="1316613"/>
            <a:ext cx="725025" cy="813800"/>
          </a:xfrm>
          <a:prstGeom prst="rect">
            <a:avLst/>
          </a:prstGeom>
          <a:noFill/>
          <a:ln>
            <a:noFill/>
          </a:ln>
        </p:spPr>
      </p:pic>
      <p:sp>
        <p:nvSpPr>
          <p:cNvPr id="315" name="Google Shape;315;p31"/>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sp>
        <p:nvSpPr>
          <p:cNvPr id="92" name="Google Shape;92;p14"/>
          <p:cNvSpPr txBox="1"/>
          <p:nvPr>
            <p:ph type="title"/>
          </p:nvPr>
        </p:nvSpPr>
        <p:spPr>
          <a:xfrm>
            <a:off x="729450" y="556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Overview</a:t>
            </a:r>
            <a:endParaRPr/>
          </a:p>
        </p:txBody>
      </p:sp>
      <p:sp>
        <p:nvSpPr>
          <p:cNvPr id="93" name="Google Shape;93;p14"/>
          <p:cNvSpPr txBox="1"/>
          <p:nvPr>
            <p:ph idx="1" type="body"/>
          </p:nvPr>
        </p:nvSpPr>
        <p:spPr>
          <a:xfrm>
            <a:off x="729450" y="1397100"/>
            <a:ext cx="3842400" cy="35835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b="1" lang="en"/>
              <a:t>Project Plan</a:t>
            </a:r>
            <a:endParaRPr b="1"/>
          </a:p>
          <a:p>
            <a:pPr indent="-298450" lvl="1" marL="914400" rtl="0" algn="l">
              <a:spcBef>
                <a:spcPts val="0"/>
              </a:spcBef>
              <a:spcAft>
                <a:spcPts val="0"/>
              </a:spcAft>
              <a:buSzPts val="1100"/>
              <a:buChar char="○"/>
            </a:pPr>
            <a:r>
              <a:rPr lang="en"/>
              <a:t>Problem Statement</a:t>
            </a:r>
            <a:endParaRPr/>
          </a:p>
          <a:p>
            <a:pPr indent="-298450" lvl="1" marL="914400" rtl="0" algn="l">
              <a:spcBef>
                <a:spcPts val="0"/>
              </a:spcBef>
              <a:spcAft>
                <a:spcPts val="0"/>
              </a:spcAft>
              <a:buSzPts val="1100"/>
              <a:buChar char="○"/>
            </a:pPr>
            <a:r>
              <a:rPr lang="en"/>
              <a:t>Conceptual Sketch</a:t>
            </a:r>
            <a:endParaRPr/>
          </a:p>
          <a:p>
            <a:pPr indent="-298450" lvl="1" marL="914400" rtl="0" algn="l">
              <a:spcBef>
                <a:spcPts val="0"/>
              </a:spcBef>
              <a:spcAft>
                <a:spcPts val="0"/>
              </a:spcAft>
              <a:buSzPts val="1100"/>
              <a:buChar char="○"/>
            </a:pPr>
            <a:r>
              <a:rPr lang="en"/>
              <a:t>Functional Requirements</a:t>
            </a:r>
            <a:endParaRPr/>
          </a:p>
          <a:p>
            <a:pPr indent="-298450" lvl="1" marL="914400" rtl="0" algn="l">
              <a:spcBef>
                <a:spcPts val="0"/>
              </a:spcBef>
              <a:spcAft>
                <a:spcPts val="0"/>
              </a:spcAft>
              <a:buSzPts val="1100"/>
              <a:buChar char="○"/>
            </a:pPr>
            <a:r>
              <a:rPr lang="en"/>
              <a:t>Non-functional Requirements</a:t>
            </a:r>
            <a:endParaRPr/>
          </a:p>
          <a:p>
            <a:pPr indent="-298450" lvl="1" marL="914400" rtl="0" algn="l">
              <a:spcBef>
                <a:spcPts val="0"/>
              </a:spcBef>
              <a:spcAft>
                <a:spcPts val="0"/>
              </a:spcAft>
              <a:buSzPts val="1100"/>
              <a:buChar char="○"/>
            </a:pPr>
            <a:r>
              <a:rPr lang="en"/>
              <a:t>Technical Constraints/Considerations</a:t>
            </a:r>
            <a:endParaRPr/>
          </a:p>
          <a:p>
            <a:pPr indent="-298450" lvl="1" marL="914400" rtl="0" algn="l">
              <a:spcBef>
                <a:spcPts val="0"/>
              </a:spcBef>
              <a:spcAft>
                <a:spcPts val="0"/>
              </a:spcAft>
              <a:buSzPts val="1100"/>
              <a:buChar char="○"/>
            </a:pPr>
            <a:r>
              <a:rPr lang="en"/>
              <a:t>Market Survey</a:t>
            </a:r>
            <a:endParaRPr/>
          </a:p>
          <a:p>
            <a:pPr indent="-298450" lvl="1" marL="914400" rtl="0" algn="l">
              <a:spcBef>
                <a:spcPts val="0"/>
              </a:spcBef>
              <a:spcAft>
                <a:spcPts val="0"/>
              </a:spcAft>
              <a:buSzPts val="1100"/>
              <a:buChar char="○"/>
            </a:pPr>
            <a:r>
              <a:rPr lang="en"/>
              <a:t>Potential Risks &amp; Mitigation</a:t>
            </a:r>
            <a:endParaRPr/>
          </a:p>
          <a:p>
            <a:pPr indent="-298450" lvl="1" marL="914400" rtl="0" algn="l">
              <a:spcBef>
                <a:spcPts val="0"/>
              </a:spcBef>
              <a:spcAft>
                <a:spcPts val="0"/>
              </a:spcAft>
              <a:buSzPts val="1100"/>
              <a:buChar char="○"/>
            </a:pPr>
            <a:r>
              <a:rPr lang="en"/>
              <a:t>Cost Estimate</a:t>
            </a:r>
            <a:endParaRPr/>
          </a:p>
          <a:p>
            <a:pPr indent="-298450" lvl="1" marL="914400" rtl="0" algn="l">
              <a:spcBef>
                <a:spcPts val="0"/>
              </a:spcBef>
              <a:spcAft>
                <a:spcPts val="0"/>
              </a:spcAft>
              <a:buSzPts val="1100"/>
              <a:buChar char="○"/>
            </a:pPr>
            <a:r>
              <a:rPr lang="en"/>
              <a:t>Milestones and Schedule</a:t>
            </a:r>
            <a:endParaRPr/>
          </a:p>
          <a:p>
            <a:pPr indent="-311150" lvl="0" marL="457200" rtl="0" algn="l">
              <a:spcBef>
                <a:spcPts val="0"/>
              </a:spcBef>
              <a:spcAft>
                <a:spcPts val="0"/>
              </a:spcAft>
              <a:buSzPts val="1300"/>
              <a:buChar char="●"/>
            </a:pPr>
            <a:r>
              <a:rPr b="1" lang="en"/>
              <a:t>System Design</a:t>
            </a:r>
            <a:endParaRPr b="1"/>
          </a:p>
          <a:p>
            <a:pPr indent="-298450" lvl="1" marL="914400" rtl="0" algn="l">
              <a:spcBef>
                <a:spcPts val="0"/>
              </a:spcBef>
              <a:spcAft>
                <a:spcPts val="0"/>
              </a:spcAft>
              <a:buSzPts val="1100"/>
              <a:buChar char="○"/>
            </a:pPr>
            <a:r>
              <a:rPr lang="en"/>
              <a:t>Functional Decomposition</a:t>
            </a:r>
            <a:endParaRPr/>
          </a:p>
          <a:p>
            <a:pPr indent="-298450" lvl="1" marL="914400" rtl="0" algn="l">
              <a:spcBef>
                <a:spcPts val="0"/>
              </a:spcBef>
              <a:spcAft>
                <a:spcPts val="0"/>
              </a:spcAft>
              <a:buSzPts val="1100"/>
              <a:buChar char="○"/>
            </a:pPr>
            <a:r>
              <a:rPr lang="en"/>
              <a:t>Detailed Design</a:t>
            </a:r>
            <a:endParaRPr/>
          </a:p>
          <a:p>
            <a:pPr indent="-298450" lvl="1" marL="914400" rtl="0" algn="l">
              <a:spcBef>
                <a:spcPts val="0"/>
              </a:spcBef>
              <a:spcAft>
                <a:spcPts val="0"/>
              </a:spcAft>
              <a:buSzPts val="1100"/>
              <a:buChar char="○"/>
            </a:pPr>
            <a:r>
              <a:rPr lang="en"/>
              <a:t>Technology Platforms Used</a:t>
            </a:r>
            <a:endParaRPr/>
          </a:p>
          <a:p>
            <a:pPr indent="-298450" lvl="1" marL="914400" rtl="0" algn="l">
              <a:spcBef>
                <a:spcPts val="0"/>
              </a:spcBef>
              <a:spcAft>
                <a:spcPts val="0"/>
              </a:spcAft>
              <a:buSzPts val="1100"/>
              <a:buChar char="○"/>
            </a:pPr>
            <a:r>
              <a:rPr lang="en"/>
              <a:t>Test Plan</a:t>
            </a:r>
            <a:endParaRPr/>
          </a:p>
          <a:p>
            <a:pPr indent="-298450" lvl="1" marL="914400" rtl="0" algn="l">
              <a:spcBef>
                <a:spcPts val="0"/>
              </a:spcBef>
              <a:spcAft>
                <a:spcPts val="0"/>
              </a:spcAft>
              <a:buSzPts val="1100"/>
              <a:buChar char="○"/>
            </a:pPr>
            <a:r>
              <a:rPr lang="en"/>
              <a:t>Prototype Implementations</a:t>
            </a:r>
            <a:endParaRPr/>
          </a:p>
          <a:p>
            <a:pPr indent="0" lvl="0" marL="0" rtl="0" algn="l">
              <a:spcBef>
                <a:spcPts val="1600"/>
              </a:spcBef>
              <a:spcAft>
                <a:spcPts val="1600"/>
              </a:spcAft>
              <a:buNone/>
            </a:pPr>
            <a:r>
              <a:t/>
            </a:r>
            <a:endParaRPr/>
          </a:p>
        </p:txBody>
      </p:sp>
      <p:sp>
        <p:nvSpPr>
          <p:cNvPr id="94" name="Google Shape;94;p14"/>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a:t>
            </a:r>
            <a:r>
              <a:rPr b="1" lang="en"/>
              <a:t>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
        <p:nvSpPr>
          <p:cNvPr id="95" name="Google Shape;95;p14"/>
          <p:cNvSpPr txBox="1"/>
          <p:nvPr>
            <p:ph idx="1" type="body"/>
          </p:nvPr>
        </p:nvSpPr>
        <p:spPr>
          <a:xfrm>
            <a:off x="4674975" y="1500575"/>
            <a:ext cx="3842400" cy="25020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b="1" lang="en"/>
              <a:t>Conclusion</a:t>
            </a:r>
            <a:endParaRPr b="1"/>
          </a:p>
          <a:p>
            <a:pPr indent="-298450" lvl="1" marL="914400" rtl="0" algn="l">
              <a:spcBef>
                <a:spcPts val="0"/>
              </a:spcBef>
              <a:spcAft>
                <a:spcPts val="0"/>
              </a:spcAft>
              <a:buSzPts val="1100"/>
              <a:buChar char="○"/>
            </a:pPr>
            <a:r>
              <a:rPr lang="en"/>
              <a:t>Current Project Status</a:t>
            </a:r>
            <a:endParaRPr/>
          </a:p>
          <a:p>
            <a:pPr indent="-298450" lvl="1" marL="914400" rtl="0" algn="l">
              <a:spcBef>
                <a:spcPts val="0"/>
              </a:spcBef>
              <a:spcAft>
                <a:spcPts val="0"/>
              </a:spcAft>
              <a:buSzPts val="1100"/>
              <a:buChar char="○"/>
            </a:pPr>
            <a:r>
              <a:rPr lang="en"/>
              <a:t>Task Responsibilities</a:t>
            </a:r>
            <a:endParaRPr/>
          </a:p>
          <a:p>
            <a:pPr indent="-298450" lvl="1" marL="914400" rtl="0" algn="l">
              <a:spcBef>
                <a:spcPts val="0"/>
              </a:spcBef>
              <a:spcAft>
                <a:spcPts val="0"/>
              </a:spcAft>
              <a:buSzPts val="1100"/>
              <a:buChar char="○"/>
            </a:pPr>
            <a:r>
              <a:rPr lang="en"/>
              <a:t>Next Semester and On</a:t>
            </a:r>
            <a:endParaRPr/>
          </a:p>
          <a:p>
            <a:pPr indent="-298450" lvl="1" marL="914400" rtl="0" algn="l">
              <a:spcBef>
                <a:spcPts val="0"/>
              </a:spcBef>
              <a:spcAft>
                <a:spcPts val="0"/>
              </a:spcAft>
              <a:buSzPts val="1100"/>
              <a:buChar char="○"/>
            </a:pPr>
            <a:r>
              <a:rPr lang="en"/>
              <a:t>Questions</a:t>
            </a:r>
            <a:endParaRPr/>
          </a:p>
          <a:p>
            <a:pPr indent="0" lvl="0" marL="0" marR="0" rtl="0" algn="l">
              <a:lnSpc>
                <a:spcPct val="115000"/>
              </a:lnSpc>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32"/>
          <p:cNvSpPr txBox="1"/>
          <p:nvPr>
            <p:ph type="title"/>
          </p:nvPr>
        </p:nvSpPr>
        <p:spPr>
          <a:xfrm>
            <a:off x="729450" y="556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 Plan</a:t>
            </a:r>
            <a:endParaRPr/>
          </a:p>
        </p:txBody>
      </p:sp>
      <p:sp>
        <p:nvSpPr>
          <p:cNvPr id="321" name="Google Shape;321;p32"/>
          <p:cNvSpPr txBox="1"/>
          <p:nvPr>
            <p:ph idx="1" type="body"/>
          </p:nvPr>
        </p:nvSpPr>
        <p:spPr>
          <a:xfrm>
            <a:off x="729450" y="1360250"/>
            <a:ext cx="7688700" cy="2979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rgbClr val="434343"/>
              </a:buClr>
              <a:buSzPts val="1400"/>
              <a:buChar char="●"/>
            </a:pPr>
            <a:r>
              <a:rPr lang="en" sz="1200">
                <a:solidFill>
                  <a:srgbClr val="434343"/>
                </a:solidFill>
                <a:latin typeface="Raleway"/>
                <a:ea typeface="Raleway"/>
                <a:cs typeface="Raleway"/>
                <a:sym typeface="Raleway"/>
              </a:rPr>
              <a:t>Calibration of humidity sensor to determine the lower and upper level of the output measurement from the sensor. </a:t>
            </a:r>
            <a:r>
              <a:rPr lang="en" sz="1200">
                <a:solidFill>
                  <a:srgbClr val="434343"/>
                </a:solidFill>
                <a:latin typeface="Raleway"/>
                <a:ea typeface="Raleway"/>
                <a:cs typeface="Raleway"/>
                <a:sym typeface="Raleway"/>
              </a:rPr>
              <a:t>This can be done by placing the sensor </a:t>
            </a:r>
            <a:r>
              <a:rPr lang="en" sz="1200">
                <a:solidFill>
                  <a:srgbClr val="434343"/>
                </a:solidFill>
                <a:latin typeface="Raleway"/>
                <a:ea typeface="Raleway"/>
                <a:cs typeface="Raleway"/>
                <a:sym typeface="Raleway"/>
              </a:rPr>
              <a:t>in different atmosphere with different RH leve</a:t>
            </a:r>
            <a:r>
              <a:rPr lang="en" sz="1400">
                <a:solidFill>
                  <a:srgbClr val="434343"/>
                </a:solidFill>
                <a:latin typeface="Raleway"/>
                <a:ea typeface="Raleway"/>
                <a:cs typeface="Raleway"/>
                <a:sym typeface="Raleway"/>
              </a:rPr>
              <a:t>l. </a:t>
            </a:r>
            <a:endParaRPr sz="1200">
              <a:solidFill>
                <a:srgbClr val="434343"/>
              </a:solidFill>
              <a:latin typeface="Raleway"/>
              <a:ea typeface="Raleway"/>
              <a:cs typeface="Raleway"/>
              <a:sym typeface="Raleway"/>
            </a:endParaRPr>
          </a:p>
          <a:p>
            <a:pPr indent="-304800" lvl="0" marL="457200" rtl="0" algn="l">
              <a:spcBef>
                <a:spcPts val="0"/>
              </a:spcBef>
              <a:spcAft>
                <a:spcPts val="0"/>
              </a:spcAft>
              <a:buClr>
                <a:srgbClr val="434343"/>
              </a:buClr>
              <a:buSzPts val="1200"/>
              <a:buFont typeface="Raleway"/>
              <a:buChar char="●"/>
            </a:pPr>
            <a:r>
              <a:rPr lang="en" sz="1200">
                <a:solidFill>
                  <a:srgbClr val="434343"/>
                </a:solidFill>
                <a:latin typeface="Raleway"/>
                <a:ea typeface="Raleway"/>
                <a:cs typeface="Raleway"/>
                <a:sym typeface="Raleway"/>
              </a:rPr>
              <a:t>Test routing protocol by placing many sensor nodes in a field and recording how many nodes are able to accurately get their data to the gateway.</a:t>
            </a:r>
            <a:endParaRPr sz="1200">
              <a:solidFill>
                <a:srgbClr val="434343"/>
              </a:solidFill>
              <a:latin typeface="Raleway"/>
              <a:ea typeface="Raleway"/>
              <a:cs typeface="Raleway"/>
              <a:sym typeface="Raleway"/>
            </a:endParaRPr>
          </a:p>
          <a:p>
            <a:pPr indent="-304800" lvl="0" marL="457200" rtl="0" algn="l">
              <a:spcBef>
                <a:spcPts val="0"/>
              </a:spcBef>
              <a:spcAft>
                <a:spcPts val="0"/>
              </a:spcAft>
              <a:buClr>
                <a:srgbClr val="434343"/>
              </a:buClr>
              <a:buSzPts val="1200"/>
              <a:buFont typeface="Raleway"/>
              <a:buChar char="●"/>
            </a:pPr>
            <a:r>
              <a:rPr lang="en" sz="1200">
                <a:solidFill>
                  <a:srgbClr val="434343"/>
                </a:solidFill>
                <a:latin typeface="Raleway"/>
                <a:ea typeface="Raleway"/>
                <a:cs typeface="Raleway"/>
                <a:sym typeface="Raleway"/>
              </a:rPr>
              <a:t>Test longevity of sensor nodes by doing a full scale test for a month and measuring the amount of energy left in the batteries by the end.</a:t>
            </a:r>
            <a:endParaRPr sz="1200">
              <a:solidFill>
                <a:srgbClr val="434343"/>
              </a:solidFill>
              <a:latin typeface="Raleway"/>
              <a:ea typeface="Raleway"/>
              <a:cs typeface="Raleway"/>
              <a:sym typeface="Raleway"/>
            </a:endParaRPr>
          </a:p>
          <a:p>
            <a:pPr indent="-304800" lvl="0" marL="457200" rtl="0" algn="l">
              <a:spcBef>
                <a:spcPts val="0"/>
              </a:spcBef>
              <a:spcAft>
                <a:spcPts val="0"/>
              </a:spcAft>
              <a:buClr>
                <a:srgbClr val="434343"/>
              </a:buClr>
              <a:buSzPts val="1200"/>
              <a:buFont typeface="Raleway"/>
              <a:buChar char="●"/>
            </a:pPr>
            <a:r>
              <a:rPr lang="en" sz="1200">
                <a:solidFill>
                  <a:srgbClr val="434343"/>
                </a:solidFill>
                <a:latin typeface="Raleway"/>
                <a:ea typeface="Raleway"/>
                <a:cs typeface="Raleway"/>
                <a:sym typeface="Raleway"/>
              </a:rPr>
              <a:t>Determine the need of </a:t>
            </a:r>
            <a:r>
              <a:rPr lang="en" sz="1200">
                <a:solidFill>
                  <a:srgbClr val="434343"/>
                </a:solidFill>
                <a:latin typeface="Raleway"/>
                <a:ea typeface="Raleway"/>
                <a:cs typeface="Raleway"/>
                <a:sym typeface="Raleway"/>
              </a:rPr>
              <a:t>Polystyrene to protect the Gypsum and</a:t>
            </a:r>
            <a:r>
              <a:rPr lang="en" sz="1200">
                <a:solidFill>
                  <a:srgbClr val="434343"/>
                </a:solidFill>
                <a:latin typeface="Raleway"/>
                <a:ea typeface="Raleway"/>
                <a:cs typeface="Raleway"/>
                <a:sym typeface="Raleway"/>
              </a:rPr>
              <a:t> to stabilize the sensor.</a:t>
            </a:r>
            <a:endParaRPr sz="1200">
              <a:solidFill>
                <a:srgbClr val="434343"/>
              </a:solidFill>
              <a:latin typeface="Raleway"/>
              <a:ea typeface="Raleway"/>
              <a:cs typeface="Raleway"/>
              <a:sym typeface="Raleway"/>
            </a:endParaRPr>
          </a:p>
          <a:p>
            <a:pPr indent="-304800" lvl="0" marL="457200" rtl="0" algn="l">
              <a:spcBef>
                <a:spcPts val="0"/>
              </a:spcBef>
              <a:spcAft>
                <a:spcPts val="0"/>
              </a:spcAft>
              <a:buClr>
                <a:srgbClr val="434343"/>
              </a:buClr>
              <a:buSzPts val="1200"/>
              <a:buFont typeface="Raleway"/>
              <a:buChar char="●"/>
            </a:pPr>
            <a:r>
              <a:rPr lang="en" sz="1200">
                <a:solidFill>
                  <a:srgbClr val="434343"/>
                </a:solidFill>
                <a:latin typeface="Raleway"/>
                <a:ea typeface="Raleway"/>
                <a:cs typeface="Raleway"/>
                <a:sym typeface="Raleway"/>
              </a:rPr>
              <a:t>Preliminary</a:t>
            </a:r>
            <a:r>
              <a:rPr lang="en" sz="1200">
                <a:solidFill>
                  <a:srgbClr val="434343"/>
                </a:solidFill>
                <a:latin typeface="Raleway"/>
                <a:ea typeface="Raleway"/>
                <a:cs typeface="Raleway"/>
                <a:sym typeface="Raleway"/>
              </a:rPr>
              <a:t> </a:t>
            </a:r>
            <a:r>
              <a:rPr lang="en" sz="1200">
                <a:solidFill>
                  <a:srgbClr val="434343"/>
                </a:solidFill>
                <a:latin typeface="Raleway"/>
                <a:ea typeface="Raleway"/>
                <a:cs typeface="Raleway"/>
                <a:sym typeface="Raleway"/>
              </a:rPr>
              <a:t>test for the accuracy of signal transmitted. (One-to-one)</a:t>
            </a:r>
            <a:endParaRPr sz="1200">
              <a:solidFill>
                <a:srgbClr val="434343"/>
              </a:solidFill>
              <a:latin typeface="Raleway"/>
              <a:ea typeface="Raleway"/>
              <a:cs typeface="Raleway"/>
              <a:sym typeface="Raleway"/>
            </a:endParaRPr>
          </a:p>
          <a:p>
            <a:pPr indent="-304800" lvl="1" marL="914400" rtl="0" algn="l">
              <a:spcBef>
                <a:spcPts val="0"/>
              </a:spcBef>
              <a:spcAft>
                <a:spcPts val="0"/>
              </a:spcAft>
              <a:buClr>
                <a:srgbClr val="434343"/>
              </a:buClr>
              <a:buSzPts val="1200"/>
              <a:buFont typeface="Raleway"/>
              <a:buChar char="○"/>
            </a:pPr>
            <a:r>
              <a:rPr lang="en" sz="1200">
                <a:solidFill>
                  <a:srgbClr val="434343"/>
                </a:solidFill>
                <a:latin typeface="Raleway"/>
                <a:ea typeface="Raleway"/>
                <a:cs typeface="Raleway"/>
                <a:sym typeface="Raleway"/>
              </a:rPr>
              <a:t>Does the home node receive the correct measured</a:t>
            </a:r>
            <a:r>
              <a:rPr lang="en" sz="1200">
                <a:solidFill>
                  <a:srgbClr val="434343"/>
                </a:solidFill>
                <a:latin typeface="Raleway"/>
                <a:ea typeface="Raleway"/>
                <a:cs typeface="Raleway"/>
                <a:sym typeface="Raleway"/>
              </a:rPr>
              <a:t> output data from the sensor node? (accuracy of frequency being transmitted) </a:t>
            </a:r>
            <a:endParaRPr sz="1400">
              <a:solidFill>
                <a:srgbClr val="434343"/>
              </a:solidFill>
              <a:latin typeface="Raleway"/>
              <a:ea typeface="Raleway"/>
              <a:cs typeface="Raleway"/>
              <a:sym typeface="Raleway"/>
            </a:endParaRPr>
          </a:p>
        </p:txBody>
      </p:sp>
      <p:sp>
        <p:nvSpPr>
          <p:cNvPr id="322" name="Google Shape;322;p32"/>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p33"/>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Sensor Calibration </a:t>
            </a:r>
            <a:endParaRPr sz="2000"/>
          </a:p>
        </p:txBody>
      </p:sp>
      <p:sp>
        <p:nvSpPr>
          <p:cNvPr id="328" name="Google Shape;328;p33"/>
          <p:cNvSpPr txBox="1"/>
          <p:nvPr>
            <p:ph idx="1" type="body"/>
          </p:nvPr>
        </p:nvSpPr>
        <p:spPr>
          <a:xfrm>
            <a:off x="729450" y="1730650"/>
            <a:ext cx="7688700" cy="260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434343"/>
                </a:solidFill>
                <a:latin typeface="Raleway"/>
                <a:ea typeface="Raleway"/>
                <a:cs typeface="Raleway"/>
                <a:sym typeface="Raleway"/>
              </a:rPr>
              <a:t>Two methods:</a:t>
            </a:r>
            <a:br>
              <a:rPr lang="en" sz="1200">
                <a:solidFill>
                  <a:srgbClr val="434343"/>
                </a:solidFill>
                <a:latin typeface="Raleway"/>
                <a:ea typeface="Raleway"/>
                <a:cs typeface="Raleway"/>
                <a:sym typeface="Raleway"/>
              </a:rPr>
            </a:br>
            <a:r>
              <a:rPr lang="en" sz="1200">
                <a:solidFill>
                  <a:srgbClr val="434343"/>
                </a:solidFill>
                <a:latin typeface="Raleway"/>
                <a:ea typeface="Raleway"/>
                <a:cs typeface="Raleway"/>
                <a:sym typeface="Raleway"/>
              </a:rPr>
              <a:t>1) utilize air/water vapor flow</a:t>
            </a:r>
            <a:br>
              <a:rPr lang="en" sz="1200">
                <a:solidFill>
                  <a:srgbClr val="434343"/>
                </a:solidFill>
                <a:latin typeface="Raleway"/>
                <a:ea typeface="Raleway"/>
                <a:cs typeface="Raleway"/>
                <a:sym typeface="Raleway"/>
              </a:rPr>
            </a:br>
            <a:r>
              <a:rPr lang="en" sz="1200">
                <a:solidFill>
                  <a:srgbClr val="434343"/>
                </a:solidFill>
                <a:latin typeface="Raleway"/>
                <a:ea typeface="Raleway"/>
                <a:cs typeface="Raleway"/>
                <a:sym typeface="Raleway"/>
              </a:rPr>
              <a:t>2) placing a reservoir with saturated salt solution in the chamber</a:t>
            </a:r>
            <a:endParaRPr sz="1200">
              <a:solidFill>
                <a:srgbClr val="434343"/>
              </a:solidFill>
              <a:latin typeface="Raleway"/>
              <a:ea typeface="Raleway"/>
              <a:cs typeface="Raleway"/>
              <a:sym typeface="Raleway"/>
            </a:endParaRPr>
          </a:p>
          <a:p>
            <a:pPr indent="0" lvl="0" marL="0" rtl="0" algn="l">
              <a:spcBef>
                <a:spcPts val="1600"/>
              </a:spcBef>
              <a:spcAft>
                <a:spcPts val="0"/>
              </a:spcAft>
              <a:buNone/>
            </a:pPr>
            <a:r>
              <a:rPr b="1" lang="en" sz="1200">
                <a:solidFill>
                  <a:srgbClr val="434343"/>
                </a:solidFill>
                <a:latin typeface="Raleway"/>
                <a:ea typeface="Raleway"/>
                <a:cs typeface="Raleway"/>
                <a:sym typeface="Raleway"/>
              </a:rPr>
              <a:t>Constraints/ Conditions:</a:t>
            </a:r>
            <a:br>
              <a:rPr lang="en" sz="1200">
                <a:solidFill>
                  <a:srgbClr val="434343"/>
                </a:solidFill>
                <a:latin typeface="Raleway"/>
                <a:ea typeface="Raleway"/>
                <a:cs typeface="Raleway"/>
                <a:sym typeface="Raleway"/>
              </a:rPr>
            </a:br>
            <a:r>
              <a:rPr lang="en" sz="1200">
                <a:solidFill>
                  <a:srgbClr val="434343"/>
                </a:solidFill>
                <a:latin typeface="Raleway"/>
                <a:ea typeface="Raleway"/>
                <a:cs typeface="Raleway"/>
                <a:sym typeface="Raleway"/>
              </a:rPr>
              <a:t>1) Uniform temperature environment </a:t>
            </a:r>
            <a:r>
              <a:rPr b="1" lang="en" sz="1200">
                <a:solidFill>
                  <a:srgbClr val="434343"/>
                </a:solidFill>
                <a:latin typeface="Raleway"/>
                <a:ea typeface="Raleway"/>
                <a:cs typeface="Raleway"/>
                <a:sym typeface="Raleway"/>
              </a:rPr>
              <a:t>(27)</a:t>
            </a:r>
            <a:br>
              <a:rPr lang="en" sz="1200">
                <a:solidFill>
                  <a:srgbClr val="434343"/>
                </a:solidFill>
                <a:latin typeface="Raleway"/>
                <a:ea typeface="Raleway"/>
                <a:cs typeface="Raleway"/>
                <a:sym typeface="Raleway"/>
              </a:rPr>
            </a:br>
            <a:br>
              <a:rPr lang="en" sz="1200">
                <a:solidFill>
                  <a:srgbClr val="434343"/>
                </a:solidFill>
                <a:latin typeface="Raleway"/>
                <a:ea typeface="Raleway"/>
                <a:cs typeface="Raleway"/>
                <a:sym typeface="Raleway"/>
              </a:rPr>
            </a:br>
            <a:r>
              <a:rPr lang="en" sz="1200">
                <a:solidFill>
                  <a:srgbClr val="434343"/>
                </a:solidFill>
                <a:latin typeface="Raleway"/>
                <a:ea typeface="Raleway"/>
                <a:cs typeface="Raleway"/>
                <a:sym typeface="Raleway"/>
              </a:rPr>
              <a:t>2) Two sensors per trial to insure consistency </a:t>
            </a:r>
            <a:br>
              <a:rPr lang="en" sz="1200">
                <a:solidFill>
                  <a:srgbClr val="434343"/>
                </a:solidFill>
                <a:latin typeface="Raleway"/>
                <a:ea typeface="Raleway"/>
                <a:cs typeface="Raleway"/>
                <a:sym typeface="Raleway"/>
              </a:rPr>
            </a:br>
            <a:r>
              <a:rPr lang="en" sz="1200">
                <a:solidFill>
                  <a:srgbClr val="434343"/>
                </a:solidFill>
                <a:latin typeface="Raleway"/>
                <a:ea typeface="Raleway"/>
                <a:cs typeface="Raleway"/>
                <a:sym typeface="Raleway"/>
              </a:rPr>
              <a:t>with the measurements. </a:t>
            </a:r>
            <a:endParaRPr sz="1200">
              <a:solidFill>
                <a:srgbClr val="434343"/>
              </a:solidFill>
              <a:latin typeface="Raleway"/>
              <a:ea typeface="Raleway"/>
              <a:cs typeface="Raleway"/>
              <a:sym typeface="Raleway"/>
            </a:endParaRPr>
          </a:p>
          <a:p>
            <a:pPr indent="0" lvl="0" marL="0" rtl="0" algn="l">
              <a:spcBef>
                <a:spcPts val="1600"/>
              </a:spcBef>
              <a:spcAft>
                <a:spcPts val="0"/>
              </a:spcAft>
              <a:buNone/>
            </a:pPr>
            <a:r>
              <a:rPr lang="en" sz="1200">
                <a:solidFill>
                  <a:srgbClr val="434343"/>
                </a:solidFill>
                <a:latin typeface="Raleway"/>
                <a:ea typeface="Raleway"/>
                <a:cs typeface="Raleway"/>
                <a:sym typeface="Raleway"/>
              </a:rPr>
              <a:t>3) Consistent container dimensions </a:t>
            </a:r>
            <a:endParaRPr sz="1200">
              <a:solidFill>
                <a:srgbClr val="434343"/>
              </a:solidFill>
              <a:latin typeface="Raleway"/>
              <a:ea typeface="Raleway"/>
              <a:cs typeface="Raleway"/>
              <a:sym typeface="Raleway"/>
            </a:endParaRPr>
          </a:p>
          <a:p>
            <a:pPr indent="0" lvl="0" marL="0" rtl="0" algn="l">
              <a:spcBef>
                <a:spcPts val="1600"/>
              </a:spcBef>
              <a:spcAft>
                <a:spcPts val="0"/>
              </a:spcAft>
              <a:buNone/>
            </a:pPr>
            <a:r>
              <a:t/>
            </a:r>
            <a:endParaRPr sz="1200">
              <a:solidFill>
                <a:srgbClr val="434343"/>
              </a:solidFill>
              <a:latin typeface="Raleway"/>
              <a:ea typeface="Raleway"/>
              <a:cs typeface="Raleway"/>
              <a:sym typeface="Raleway"/>
            </a:endParaRPr>
          </a:p>
          <a:p>
            <a:pPr indent="0" lvl="0" marL="0" rtl="0" algn="l">
              <a:spcBef>
                <a:spcPts val="1600"/>
              </a:spcBef>
              <a:spcAft>
                <a:spcPts val="1600"/>
              </a:spcAft>
              <a:buNone/>
            </a:pPr>
            <a:r>
              <a:t/>
            </a:r>
            <a:endParaRPr sz="1200">
              <a:solidFill>
                <a:srgbClr val="434343"/>
              </a:solidFill>
              <a:latin typeface="Raleway"/>
              <a:ea typeface="Raleway"/>
              <a:cs typeface="Raleway"/>
              <a:sym typeface="Raleway"/>
            </a:endParaRPr>
          </a:p>
        </p:txBody>
      </p:sp>
      <p:sp>
        <p:nvSpPr>
          <p:cNvPr id="329" name="Google Shape;329;p3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330" name="Google Shape;330;p33"/>
          <p:cNvPicPr preferRelativeResize="0"/>
          <p:nvPr/>
        </p:nvPicPr>
        <p:blipFill>
          <a:blip r:embed="rId3">
            <a:alphaModFix/>
          </a:blip>
          <a:stretch>
            <a:fillRect/>
          </a:stretch>
        </p:blipFill>
        <p:spPr>
          <a:xfrm>
            <a:off x="4251175" y="915387"/>
            <a:ext cx="3518875" cy="1341725"/>
          </a:xfrm>
          <a:prstGeom prst="rect">
            <a:avLst/>
          </a:prstGeom>
          <a:noFill/>
          <a:ln>
            <a:noFill/>
          </a:ln>
        </p:spPr>
      </p:pic>
      <p:pic>
        <p:nvPicPr>
          <p:cNvPr id="331" name="Google Shape;331;p33"/>
          <p:cNvPicPr preferRelativeResize="0"/>
          <p:nvPr/>
        </p:nvPicPr>
        <p:blipFill>
          <a:blip r:embed="rId4">
            <a:alphaModFix/>
          </a:blip>
          <a:stretch>
            <a:fillRect/>
          </a:stretch>
        </p:blipFill>
        <p:spPr>
          <a:xfrm>
            <a:off x="5932524" y="2530374"/>
            <a:ext cx="1777651" cy="2370201"/>
          </a:xfrm>
          <a:prstGeom prst="rect">
            <a:avLst/>
          </a:prstGeom>
          <a:noFill/>
          <a:ln>
            <a:noFill/>
          </a:ln>
        </p:spPr>
      </p:pic>
      <p:pic>
        <p:nvPicPr>
          <p:cNvPr id="332" name="Google Shape;332;p33"/>
          <p:cNvPicPr preferRelativeResize="0"/>
          <p:nvPr/>
        </p:nvPicPr>
        <p:blipFill>
          <a:blip r:embed="rId5">
            <a:alphaModFix/>
          </a:blip>
          <a:stretch>
            <a:fillRect/>
          </a:stretch>
        </p:blipFill>
        <p:spPr>
          <a:xfrm>
            <a:off x="4154874" y="2530376"/>
            <a:ext cx="1777651" cy="2370201"/>
          </a:xfrm>
          <a:prstGeom prst="rect">
            <a:avLst/>
          </a:prstGeom>
          <a:noFill/>
          <a:ln>
            <a:noFill/>
          </a:ln>
        </p:spPr>
      </p:pic>
      <p:pic>
        <p:nvPicPr>
          <p:cNvPr id="333" name="Google Shape;333;p33"/>
          <p:cNvPicPr preferRelativeResize="0"/>
          <p:nvPr/>
        </p:nvPicPr>
        <p:blipFill>
          <a:blip r:embed="rId6">
            <a:alphaModFix/>
          </a:blip>
          <a:stretch>
            <a:fillRect/>
          </a:stretch>
        </p:blipFill>
        <p:spPr>
          <a:xfrm>
            <a:off x="1194475" y="4057852"/>
            <a:ext cx="1432075" cy="842725"/>
          </a:xfrm>
          <a:prstGeom prst="rect">
            <a:avLst/>
          </a:prstGeom>
          <a:noFill/>
          <a:ln>
            <a:noFill/>
          </a:ln>
        </p:spPr>
      </p:pic>
      <p:sp>
        <p:nvSpPr>
          <p:cNvPr id="334" name="Google Shape;334;p33"/>
          <p:cNvSpPr txBox="1"/>
          <p:nvPr/>
        </p:nvSpPr>
        <p:spPr>
          <a:xfrm>
            <a:off x="4048900" y="618375"/>
            <a:ext cx="4487400" cy="29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Source: </a:t>
            </a:r>
            <a:r>
              <a:rPr lang="en" sz="1100" u="sng">
                <a:solidFill>
                  <a:schemeClr val="hlink"/>
                </a:solidFill>
                <a:hlinkClick r:id="rId7"/>
              </a:rPr>
              <a:t>https://www.omega.com/temperature/z/pdf/z103.pdf</a:t>
            </a:r>
            <a:r>
              <a:rPr lang="en" sz="1100"/>
              <a:t> </a:t>
            </a:r>
            <a:endParaRPr sz="1100"/>
          </a:p>
        </p:txBody>
      </p:sp>
      <p:sp>
        <p:nvSpPr>
          <p:cNvPr id="335" name="Google Shape;335;p33"/>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34"/>
          <p:cNvSpPr txBox="1"/>
          <p:nvPr>
            <p:ph type="title"/>
          </p:nvPr>
        </p:nvSpPr>
        <p:spPr>
          <a:xfrm>
            <a:off x="729450" y="556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Prototype Implementations</a:t>
            </a:r>
            <a:endParaRPr/>
          </a:p>
        </p:txBody>
      </p:sp>
      <p:pic>
        <p:nvPicPr>
          <p:cNvPr id="341" name="Google Shape;341;p34"/>
          <p:cNvPicPr preferRelativeResize="0"/>
          <p:nvPr/>
        </p:nvPicPr>
        <p:blipFill>
          <a:blip r:embed="rId4">
            <a:alphaModFix/>
          </a:blip>
          <a:stretch>
            <a:fillRect/>
          </a:stretch>
        </p:blipFill>
        <p:spPr>
          <a:xfrm>
            <a:off x="5824525" y="2101975"/>
            <a:ext cx="2417149" cy="1655951"/>
          </a:xfrm>
          <a:prstGeom prst="rect">
            <a:avLst/>
          </a:prstGeom>
          <a:noFill/>
          <a:ln>
            <a:noFill/>
          </a:ln>
        </p:spPr>
      </p:pic>
      <p:sp>
        <p:nvSpPr>
          <p:cNvPr id="342" name="Google Shape;342;p34"/>
          <p:cNvSpPr txBox="1"/>
          <p:nvPr/>
        </p:nvSpPr>
        <p:spPr>
          <a:xfrm>
            <a:off x="6152925" y="3932075"/>
            <a:ext cx="2089200" cy="5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1100"/>
              <a:t>Figure 7. MKR GSM 1400</a:t>
            </a:r>
            <a:endParaRPr i="1" sz="1100"/>
          </a:p>
        </p:txBody>
      </p:sp>
      <p:sp>
        <p:nvSpPr>
          <p:cNvPr id="343" name="Google Shape;343;p34"/>
          <p:cNvSpPr txBox="1"/>
          <p:nvPr/>
        </p:nvSpPr>
        <p:spPr>
          <a:xfrm>
            <a:off x="5731626" y="1488630"/>
            <a:ext cx="2129100" cy="43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Gateway</a:t>
            </a:r>
            <a:endParaRPr/>
          </a:p>
        </p:txBody>
      </p:sp>
      <p:sp>
        <p:nvSpPr>
          <p:cNvPr id="344" name="Google Shape;344;p34"/>
          <p:cNvSpPr txBox="1"/>
          <p:nvPr/>
        </p:nvSpPr>
        <p:spPr>
          <a:xfrm>
            <a:off x="3318550" y="1557605"/>
            <a:ext cx="2129100" cy="43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Sensor Nodes</a:t>
            </a:r>
            <a:endParaRPr/>
          </a:p>
        </p:txBody>
      </p:sp>
      <p:sp>
        <p:nvSpPr>
          <p:cNvPr id="345" name="Google Shape;345;p34"/>
          <p:cNvSpPr txBox="1"/>
          <p:nvPr/>
        </p:nvSpPr>
        <p:spPr>
          <a:xfrm>
            <a:off x="936925" y="1575646"/>
            <a:ext cx="2129100" cy="43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RH Sensor</a:t>
            </a:r>
            <a:endParaRPr/>
          </a:p>
        </p:txBody>
      </p:sp>
      <p:sp>
        <p:nvSpPr>
          <p:cNvPr id="346" name="Google Shape;346;p34"/>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pic>
        <p:nvPicPr>
          <p:cNvPr id="347" name="Google Shape;347;p34"/>
          <p:cNvPicPr preferRelativeResize="0"/>
          <p:nvPr/>
        </p:nvPicPr>
        <p:blipFill>
          <a:blip r:embed="rId5">
            <a:alphaModFix/>
          </a:blip>
          <a:stretch>
            <a:fillRect/>
          </a:stretch>
        </p:blipFill>
        <p:spPr>
          <a:xfrm>
            <a:off x="3650850" y="2247850"/>
            <a:ext cx="1684974" cy="1930806"/>
          </a:xfrm>
          <a:prstGeom prst="rect">
            <a:avLst/>
          </a:prstGeom>
          <a:noFill/>
          <a:ln>
            <a:noFill/>
          </a:ln>
        </p:spPr>
      </p:pic>
      <p:pic>
        <p:nvPicPr>
          <p:cNvPr id="348" name="Google Shape;348;p34"/>
          <p:cNvPicPr preferRelativeResize="0"/>
          <p:nvPr/>
        </p:nvPicPr>
        <p:blipFill>
          <a:blip r:embed="rId6">
            <a:alphaModFix/>
          </a:blip>
          <a:stretch>
            <a:fillRect/>
          </a:stretch>
        </p:blipFill>
        <p:spPr>
          <a:xfrm>
            <a:off x="942525" y="2014846"/>
            <a:ext cx="2117889" cy="2823852"/>
          </a:xfrm>
          <a:prstGeom prst="rect">
            <a:avLst/>
          </a:prstGeom>
          <a:noFill/>
          <a:ln>
            <a:noFill/>
          </a:ln>
        </p:spPr>
      </p:pic>
      <p:sp>
        <p:nvSpPr>
          <p:cNvPr id="349" name="Google Shape;349;p34"/>
          <p:cNvSpPr txBox="1"/>
          <p:nvPr/>
        </p:nvSpPr>
        <p:spPr>
          <a:xfrm>
            <a:off x="8075775" y="3643450"/>
            <a:ext cx="8088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t>SIM Card </a:t>
            </a:r>
            <a:endParaRPr sz="1200"/>
          </a:p>
          <a:p>
            <a:pPr indent="0" lvl="0" marL="0" rtl="0" algn="l">
              <a:spcBef>
                <a:spcPts val="0"/>
              </a:spcBef>
              <a:spcAft>
                <a:spcPts val="0"/>
              </a:spcAft>
              <a:buNone/>
            </a:pPr>
            <a:r>
              <a:rPr lang="en" sz="1200"/>
              <a:t>Plug in</a:t>
            </a:r>
            <a:endParaRPr sz="1200"/>
          </a:p>
        </p:txBody>
      </p:sp>
      <p:sp>
        <p:nvSpPr>
          <p:cNvPr id="350" name="Google Shape;350;p34"/>
          <p:cNvSpPr/>
          <p:nvPr/>
        </p:nvSpPr>
        <p:spPr>
          <a:xfrm rot="-5400000">
            <a:off x="7295850" y="3143075"/>
            <a:ext cx="414900" cy="9726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4"/>
          <p:cNvSpPr/>
          <p:nvPr/>
        </p:nvSpPr>
        <p:spPr>
          <a:xfrm>
            <a:off x="7173975" y="2171300"/>
            <a:ext cx="499800" cy="2907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4"/>
          <p:cNvSpPr txBox="1"/>
          <p:nvPr/>
        </p:nvSpPr>
        <p:spPr>
          <a:xfrm>
            <a:off x="7673775" y="1811275"/>
            <a:ext cx="1398600" cy="29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highlight>
                  <a:srgbClr val="FFFFFF"/>
                </a:highlight>
                <a:latin typeface="Georgia"/>
                <a:ea typeface="Georgia"/>
                <a:cs typeface="Georgia"/>
                <a:sym typeface="Georgia"/>
              </a:rPr>
              <a:t>3G GSM Antenna with U.FL connector</a:t>
            </a:r>
            <a:endParaRPr sz="1000"/>
          </a:p>
        </p:txBody>
      </p:sp>
      <p:sp>
        <p:nvSpPr>
          <p:cNvPr id="353" name="Google Shape;353;p34"/>
          <p:cNvSpPr/>
          <p:nvPr/>
        </p:nvSpPr>
        <p:spPr>
          <a:xfrm rot="5400000">
            <a:off x="6000825" y="2516425"/>
            <a:ext cx="663600" cy="359400"/>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4"/>
          <p:cNvSpPr txBox="1"/>
          <p:nvPr/>
        </p:nvSpPr>
        <p:spPr>
          <a:xfrm>
            <a:off x="5274850" y="2080900"/>
            <a:ext cx="836400" cy="49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highlight>
                  <a:srgbClr val="FFFFFF"/>
                </a:highlight>
                <a:latin typeface="Georgia"/>
                <a:ea typeface="Georgia"/>
                <a:cs typeface="Georgia"/>
                <a:sym typeface="Georgia"/>
              </a:rPr>
              <a:t>Arduino MKR GSM 1400 board</a:t>
            </a:r>
            <a:endParaRPr sz="10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35"/>
          <p:cNvSpPr txBox="1"/>
          <p:nvPr>
            <p:ph type="title"/>
          </p:nvPr>
        </p:nvSpPr>
        <p:spPr>
          <a:xfrm>
            <a:off x="2834400" y="2092500"/>
            <a:ext cx="3475200" cy="95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Conclusion</a:t>
            </a:r>
            <a:endParaRPr sz="4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sp>
        <p:nvSpPr>
          <p:cNvPr id="364" name="Google Shape;364;p36"/>
          <p:cNvSpPr txBox="1"/>
          <p:nvPr>
            <p:ph type="title"/>
          </p:nvPr>
        </p:nvSpPr>
        <p:spPr>
          <a:xfrm>
            <a:off x="729450" y="556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Current Project Status</a:t>
            </a:r>
            <a:endParaRPr/>
          </a:p>
        </p:txBody>
      </p:sp>
      <p:sp>
        <p:nvSpPr>
          <p:cNvPr id="365" name="Google Shape;365;p36"/>
          <p:cNvSpPr txBox="1"/>
          <p:nvPr>
            <p:ph idx="1" type="body"/>
          </p:nvPr>
        </p:nvSpPr>
        <p:spPr>
          <a:xfrm>
            <a:off x="729450" y="1563225"/>
            <a:ext cx="7688700" cy="8517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Algorithm displayed </a:t>
            </a:r>
            <a:r>
              <a:rPr i="1" lang="en"/>
              <a:t>Figure 3</a:t>
            </a:r>
            <a:r>
              <a:rPr lang="en"/>
              <a:t> has been implemented on our sensor node hardware and has been tested on a network of 3 nodes. </a:t>
            </a:r>
            <a:endParaRPr/>
          </a:p>
          <a:p>
            <a:pPr indent="-311150" lvl="0" marL="457200" rtl="0" algn="l">
              <a:spcBef>
                <a:spcPts val="0"/>
              </a:spcBef>
              <a:spcAft>
                <a:spcPts val="0"/>
              </a:spcAft>
              <a:buSzPts val="1300"/>
              <a:buChar char="●"/>
            </a:pPr>
            <a:r>
              <a:rPr lang="en"/>
              <a:t>We will be constructing more sensor nodes and doing a large scale test soon.</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grpSp>
        <p:nvGrpSpPr>
          <p:cNvPr id="366" name="Google Shape;366;p36"/>
          <p:cNvGrpSpPr/>
          <p:nvPr/>
        </p:nvGrpSpPr>
        <p:grpSpPr>
          <a:xfrm>
            <a:off x="2675298" y="2414987"/>
            <a:ext cx="3797002" cy="2555612"/>
            <a:chOff x="2194473" y="2263715"/>
            <a:chExt cx="3501800" cy="2378199"/>
          </a:xfrm>
        </p:grpSpPr>
        <p:pic>
          <p:nvPicPr>
            <p:cNvPr id="367" name="Google Shape;367;p36"/>
            <p:cNvPicPr preferRelativeResize="0"/>
            <p:nvPr/>
          </p:nvPicPr>
          <p:blipFill>
            <a:blip r:embed="rId3">
              <a:alphaModFix/>
            </a:blip>
            <a:stretch>
              <a:fillRect/>
            </a:stretch>
          </p:blipFill>
          <p:spPr>
            <a:xfrm>
              <a:off x="2194473" y="2263715"/>
              <a:ext cx="3501800" cy="2046375"/>
            </a:xfrm>
            <a:prstGeom prst="rect">
              <a:avLst/>
            </a:prstGeom>
            <a:noFill/>
            <a:ln>
              <a:noFill/>
            </a:ln>
          </p:spPr>
        </p:pic>
        <p:sp>
          <p:nvSpPr>
            <p:cNvPr id="368" name="Google Shape;368;p36"/>
            <p:cNvSpPr txBox="1"/>
            <p:nvPr/>
          </p:nvSpPr>
          <p:spPr>
            <a:xfrm>
              <a:off x="2568060" y="4248313"/>
              <a:ext cx="29751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100"/>
                <a:t>Figure 3. Simulation of our Routing Protocol</a:t>
              </a:r>
              <a:endParaRPr i="1" sz="1100"/>
            </a:p>
          </p:txBody>
        </p:sp>
      </p:grpSp>
      <p:sp>
        <p:nvSpPr>
          <p:cNvPr id="369" name="Google Shape;369;p36"/>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37"/>
          <p:cNvSpPr txBox="1"/>
          <p:nvPr>
            <p:ph type="title"/>
          </p:nvPr>
        </p:nvSpPr>
        <p:spPr>
          <a:xfrm>
            <a:off x="729450" y="556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Current Project Status</a:t>
            </a:r>
            <a:endParaRPr/>
          </a:p>
        </p:txBody>
      </p:sp>
      <p:sp>
        <p:nvSpPr>
          <p:cNvPr id="375" name="Google Shape;375;p37"/>
          <p:cNvSpPr txBox="1"/>
          <p:nvPr/>
        </p:nvSpPr>
        <p:spPr>
          <a:xfrm>
            <a:off x="97475" y="1430000"/>
            <a:ext cx="4075500" cy="3269700"/>
          </a:xfrm>
          <a:prstGeom prst="rect">
            <a:avLst/>
          </a:prstGeom>
          <a:noFill/>
          <a:ln>
            <a:noFill/>
          </a:ln>
        </p:spPr>
        <p:txBody>
          <a:bodyPr anchorCtr="0" anchor="ctr" bIns="91425" lIns="91425" spcFirstLastPara="1" rIns="91425" wrap="square" tIns="91425">
            <a:noAutofit/>
          </a:bodyPr>
          <a:lstStyle/>
          <a:p>
            <a:pPr indent="-336550" lvl="0" marL="457200" rtl="0" algn="l">
              <a:lnSpc>
                <a:spcPct val="115000"/>
              </a:lnSpc>
              <a:spcBef>
                <a:spcPts val="0"/>
              </a:spcBef>
              <a:spcAft>
                <a:spcPts val="0"/>
              </a:spcAft>
              <a:buClr>
                <a:schemeClr val="accent1"/>
              </a:buClr>
              <a:buSzPts val="1700"/>
              <a:buFont typeface="Lato"/>
              <a:buChar char="●"/>
            </a:pPr>
            <a:r>
              <a:rPr b="1" lang="en" sz="1700">
                <a:solidFill>
                  <a:schemeClr val="accent1"/>
                </a:solidFill>
                <a:latin typeface="Lato"/>
                <a:ea typeface="Lato"/>
                <a:cs typeface="Lato"/>
                <a:sym typeface="Lato"/>
              </a:rPr>
              <a:t>Circuit &amp; code:</a:t>
            </a:r>
            <a:r>
              <a:rPr lang="en" sz="1700">
                <a:solidFill>
                  <a:schemeClr val="accent1"/>
                </a:solidFill>
                <a:latin typeface="Lato"/>
                <a:ea typeface="Lato"/>
                <a:cs typeface="Lato"/>
                <a:sym typeface="Lato"/>
              </a:rPr>
              <a:t> </a:t>
            </a:r>
            <a:r>
              <a:rPr lang="en">
                <a:solidFill>
                  <a:schemeClr val="accent1"/>
                </a:solidFill>
                <a:latin typeface="Lato"/>
                <a:ea typeface="Lato"/>
                <a:cs typeface="Lato"/>
                <a:sym typeface="Lato"/>
              </a:rPr>
              <a:t>data </a:t>
            </a:r>
            <a:r>
              <a:rPr lang="en">
                <a:solidFill>
                  <a:schemeClr val="accent1"/>
                </a:solidFill>
                <a:latin typeface="Lato"/>
                <a:ea typeface="Lato"/>
                <a:cs typeface="Lato"/>
                <a:sym typeface="Lato"/>
              </a:rPr>
              <a:t>transmit</a:t>
            </a:r>
            <a:r>
              <a:rPr lang="en">
                <a:solidFill>
                  <a:schemeClr val="accent1"/>
                </a:solidFill>
                <a:latin typeface="Lato"/>
                <a:ea typeface="Lato"/>
                <a:cs typeface="Lato"/>
                <a:sym typeface="Lato"/>
              </a:rPr>
              <a:t> </a:t>
            </a:r>
            <a:r>
              <a:rPr lang="en">
                <a:solidFill>
                  <a:schemeClr val="accent1"/>
                </a:solidFill>
                <a:latin typeface="Lato"/>
                <a:ea typeface="Lato"/>
                <a:cs typeface="Lato"/>
                <a:sym typeface="Lato"/>
              </a:rPr>
              <a:t>from gateway to the web server</a:t>
            </a:r>
            <a:r>
              <a:rPr lang="en">
                <a:solidFill>
                  <a:schemeClr val="accent1"/>
                </a:solidFill>
                <a:latin typeface="Lato"/>
                <a:ea typeface="Lato"/>
                <a:cs typeface="Lato"/>
                <a:sym typeface="Lato"/>
              </a:rPr>
              <a:t> are </a:t>
            </a:r>
            <a:r>
              <a:rPr lang="en">
                <a:solidFill>
                  <a:srgbClr val="0000FF"/>
                </a:solidFill>
                <a:latin typeface="Lato"/>
                <a:ea typeface="Lato"/>
                <a:cs typeface="Lato"/>
                <a:sym typeface="Lato"/>
              </a:rPr>
              <a:t>finished</a:t>
            </a:r>
            <a:r>
              <a:rPr lang="en">
                <a:solidFill>
                  <a:schemeClr val="accent1"/>
                </a:solidFill>
                <a:latin typeface="Lato"/>
                <a:ea typeface="Lato"/>
                <a:cs typeface="Lato"/>
                <a:sym typeface="Lato"/>
              </a:rPr>
              <a:t>.</a:t>
            </a:r>
            <a:endParaRPr>
              <a:solidFill>
                <a:schemeClr val="accent1"/>
              </a:solidFill>
              <a:latin typeface="Lato"/>
              <a:ea typeface="Lato"/>
              <a:cs typeface="Lato"/>
              <a:sym typeface="Lato"/>
            </a:endParaRPr>
          </a:p>
          <a:p>
            <a:pPr indent="-336550" lvl="0" marL="457200" rtl="0" algn="l">
              <a:lnSpc>
                <a:spcPct val="115000"/>
              </a:lnSpc>
              <a:spcBef>
                <a:spcPts val="0"/>
              </a:spcBef>
              <a:spcAft>
                <a:spcPts val="0"/>
              </a:spcAft>
              <a:buClr>
                <a:schemeClr val="accent1"/>
              </a:buClr>
              <a:buSzPts val="1700"/>
              <a:buFont typeface="Lato"/>
              <a:buChar char="●"/>
            </a:pPr>
            <a:r>
              <a:rPr b="1" lang="en" sz="1700">
                <a:solidFill>
                  <a:schemeClr val="accent1"/>
                </a:solidFill>
                <a:latin typeface="Lato"/>
                <a:ea typeface="Lato"/>
                <a:cs typeface="Lato"/>
                <a:sym typeface="Lato"/>
              </a:rPr>
              <a:t>Testing web server</a:t>
            </a:r>
            <a:r>
              <a:rPr lang="en" sz="1700">
                <a:solidFill>
                  <a:schemeClr val="accent1"/>
                </a:solidFill>
                <a:latin typeface="Lato"/>
                <a:ea typeface="Lato"/>
                <a:cs typeface="Lato"/>
                <a:sym typeface="Lato"/>
              </a:rPr>
              <a:t>: </a:t>
            </a:r>
            <a:r>
              <a:rPr lang="en">
                <a:solidFill>
                  <a:srgbClr val="0000FF"/>
                </a:solidFill>
                <a:latin typeface="Lato"/>
                <a:ea typeface="Lato"/>
                <a:cs typeface="Lato"/>
                <a:sym typeface="Lato"/>
              </a:rPr>
              <a:t>ready</a:t>
            </a:r>
            <a:r>
              <a:rPr lang="en">
                <a:solidFill>
                  <a:schemeClr val="accent1"/>
                </a:solidFill>
                <a:latin typeface="Lato"/>
                <a:ea typeface="Lato"/>
                <a:cs typeface="Lato"/>
                <a:sym typeface="Lato"/>
              </a:rPr>
              <a:t> to receive the data from the gateway.</a:t>
            </a:r>
            <a:endParaRPr>
              <a:solidFill>
                <a:schemeClr val="accent1"/>
              </a:solidFill>
              <a:latin typeface="Lato"/>
              <a:ea typeface="Lato"/>
              <a:cs typeface="Lato"/>
              <a:sym typeface="Lato"/>
            </a:endParaRPr>
          </a:p>
          <a:p>
            <a:pPr indent="-330200" lvl="0" marL="457200" marR="38100" rtl="0" algn="l">
              <a:lnSpc>
                <a:spcPct val="104000"/>
              </a:lnSpc>
              <a:spcBef>
                <a:spcPts val="0"/>
              </a:spcBef>
              <a:spcAft>
                <a:spcPts val="0"/>
              </a:spcAft>
              <a:buClr>
                <a:schemeClr val="accent1"/>
              </a:buClr>
              <a:buSzPts val="1600"/>
              <a:buFont typeface="Lato"/>
              <a:buChar char="●"/>
            </a:pPr>
            <a:r>
              <a:rPr b="1" lang="en" sz="1700">
                <a:solidFill>
                  <a:srgbClr val="616161"/>
                </a:solidFill>
                <a:latin typeface="Lato"/>
                <a:ea typeface="Lato"/>
                <a:cs typeface="Lato"/>
                <a:sym typeface="Lato"/>
              </a:rPr>
              <a:t>Issues:</a:t>
            </a:r>
            <a:r>
              <a:rPr lang="en" sz="1700">
                <a:solidFill>
                  <a:srgbClr val="616161"/>
                </a:solidFill>
                <a:latin typeface="Lato"/>
                <a:ea typeface="Lato"/>
                <a:cs typeface="Lato"/>
                <a:sym typeface="Lato"/>
              </a:rPr>
              <a:t> </a:t>
            </a:r>
            <a:r>
              <a:rPr lang="en">
                <a:solidFill>
                  <a:srgbClr val="616161"/>
                </a:solidFill>
                <a:latin typeface="Lato"/>
                <a:ea typeface="Lato"/>
                <a:cs typeface="Lato"/>
                <a:sym typeface="Lato"/>
              </a:rPr>
              <a:t>on the PIN of the SIM card &amp; APN (Access Point Name) when we test the code now. We will solve it </a:t>
            </a:r>
            <a:r>
              <a:rPr lang="en">
                <a:solidFill>
                  <a:srgbClr val="FF0000"/>
                </a:solidFill>
                <a:latin typeface="Lato"/>
                <a:ea typeface="Lato"/>
                <a:cs typeface="Lato"/>
                <a:sym typeface="Lato"/>
              </a:rPr>
              <a:t>as soon as possible</a:t>
            </a:r>
            <a:r>
              <a:rPr lang="en">
                <a:solidFill>
                  <a:srgbClr val="616161"/>
                </a:solidFill>
                <a:latin typeface="Lato"/>
                <a:ea typeface="Lato"/>
                <a:cs typeface="Lato"/>
                <a:sym typeface="Lato"/>
              </a:rPr>
              <a:t>. </a:t>
            </a:r>
            <a:endParaRPr>
              <a:solidFill>
                <a:srgbClr val="616161"/>
              </a:solidFill>
              <a:latin typeface="Lato"/>
              <a:ea typeface="Lato"/>
              <a:cs typeface="Lato"/>
              <a:sym typeface="Lato"/>
            </a:endParaRPr>
          </a:p>
        </p:txBody>
      </p:sp>
      <p:sp>
        <p:nvSpPr>
          <p:cNvPr id="376" name="Google Shape;376;p37"/>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pic>
        <p:nvPicPr>
          <p:cNvPr id="377" name="Google Shape;377;p37"/>
          <p:cNvPicPr preferRelativeResize="0"/>
          <p:nvPr/>
        </p:nvPicPr>
        <p:blipFill>
          <a:blip r:embed="rId4">
            <a:alphaModFix/>
          </a:blip>
          <a:stretch>
            <a:fillRect/>
          </a:stretch>
        </p:blipFill>
        <p:spPr>
          <a:xfrm>
            <a:off x="4325375" y="1244250"/>
            <a:ext cx="4666224" cy="208668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3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383" name="Google Shape;383;p38"/>
          <p:cNvSpPr txBox="1"/>
          <p:nvPr>
            <p:ph type="title"/>
          </p:nvPr>
        </p:nvSpPr>
        <p:spPr>
          <a:xfrm>
            <a:off x="75825" y="517000"/>
            <a:ext cx="105144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Current Project Status - </a:t>
            </a:r>
            <a:r>
              <a:rPr lang="en"/>
              <a:t>Calibration Test Result</a:t>
            </a:r>
            <a:endParaRPr/>
          </a:p>
          <a:p>
            <a:pPr indent="0" lvl="0" marL="0" rtl="0" algn="l">
              <a:spcBef>
                <a:spcPts val="0"/>
              </a:spcBef>
              <a:spcAft>
                <a:spcPts val="0"/>
              </a:spcAft>
              <a:buNone/>
            </a:pPr>
            <a:r>
              <a:t/>
            </a:r>
            <a:endParaRPr/>
          </a:p>
        </p:txBody>
      </p:sp>
      <p:pic>
        <p:nvPicPr>
          <p:cNvPr id="384" name="Google Shape;384;p38"/>
          <p:cNvPicPr preferRelativeResize="0"/>
          <p:nvPr/>
        </p:nvPicPr>
        <p:blipFill>
          <a:blip r:embed="rId3">
            <a:alphaModFix/>
          </a:blip>
          <a:stretch>
            <a:fillRect/>
          </a:stretch>
        </p:blipFill>
        <p:spPr>
          <a:xfrm>
            <a:off x="2919275" y="1129875"/>
            <a:ext cx="5907724" cy="3894424"/>
          </a:xfrm>
          <a:prstGeom prst="rect">
            <a:avLst/>
          </a:prstGeom>
          <a:noFill/>
          <a:ln>
            <a:noFill/>
          </a:ln>
        </p:spPr>
      </p:pic>
      <p:sp>
        <p:nvSpPr>
          <p:cNvPr id="385" name="Google Shape;385;p38"/>
          <p:cNvSpPr txBox="1"/>
          <p:nvPr/>
        </p:nvSpPr>
        <p:spPr>
          <a:xfrm>
            <a:off x="75825" y="1592350"/>
            <a:ext cx="2960700" cy="849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Shows a linear relationship for humidity &gt; 20~30%</a:t>
            </a:r>
            <a:endParaRPr/>
          </a:p>
          <a:p>
            <a:pPr indent="0" lvl="0" marL="457200" rtl="0" algn="l">
              <a:spcBef>
                <a:spcPts val="0"/>
              </a:spcBef>
              <a:spcAft>
                <a:spcPts val="0"/>
              </a:spcAft>
              <a:buNone/>
            </a:pPr>
            <a:r>
              <a:rPr lang="en"/>
              <a:t> </a:t>
            </a:r>
            <a:endParaRPr/>
          </a:p>
        </p:txBody>
      </p:sp>
      <p:sp>
        <p:nvSpPr>
          <p:cNvPr id="386" name="Google Shape;386;p38"/>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0" name="Shape 390"/>
        <p:cNvGrpSpPr/>
        <p:nvPr/>
      </p:nvGrpSpPr>
      <p:grpSpPr>
        <a:xfrm>
          <a:off x="0" y="0"/>
          <a:ext cx="0" cy="0"/>
          <a:chOff x="0" y="0"/>
          <a:chExt cx="0" cy="0"/>
        </a:xfrm>
      </p:grpSpPr>
      <p:sp>
        <p:nvSpPr>
          <p:cNvPr id="391" name="Google Shape;391;p39"/>
          <p:cNvSpPr txBox="1"/>
          <p:nvPr>
            <p:ph type="title"/>
          </p:nvPr>
        </p:nvSpPr>
        <p:spPr>
          <a:xfrm>
            <a:off x="729450" y="556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 Responsibilities</a:t>
            </a:r>
            <a:endParaRPr/>
          </a:p>
        </p:txBody>
      </p:sp>
      <p:sp>
        <p:nvSpPr>
          <p:cNvPr id="392" name="Google Shape;392;p39"/>
          <p:cNvSpPr txBox="1"/>
          <p:nvPr>
            <p:ph idx="1" type="body"/>
          </p:nvPr>
        </p:nvSpPr>
        <p:spPr>
          <a:xfrm>
            <a:off x="729450" y="1545475"/>
            <a:ext cx="4947600" cy="22611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rgbClr val="000000"/>
              </a:buClr>
              <a:buSzPts val="1800"/>
              <a:buFont typeface="Raleway"/>
              <a:buChar char="●"/>
            </a:pPr>
            <a:r>
              <a:rPr lang="en" sz="1800">
                <a:solidFill>
                  <a:srgbClr val="000000"/>
                </a:solidFill>
                <a:latin typeface="Raleway"/>
                <a:ea typeface="Raleway"/>
                <a:cs typeface="Raleway"/>
                <a:sym typeface="Raleway"/>
              </a:rPr>
              <a:t>Tyler Fritz - Gateway and </a:t>
            </a:r>
            <a:r>
              <a:rPr lang="en" sz="1800">
                <a:solidFill>
                  <a:srgbClr val="000000"/>
                </a:solidFill>
                <a:latin typeface="Raleway"/>
                <a:ea typeface="Raleway"/>
                <a:cs typeface="Raleway"/>
                <a:sym typeface="Raleway"/>
              </a:rPr>
              <a:t>Sensor</a:t>
            </a:r>
            <a:r>
              <a:rPr lang="en" sz="1800">
                <a:solidFill>
                  <a:srgbClr val="000000"/>
                </a:solidFill>
                <a:latin typeface="Raleway"/>
                <a:ea typeface="Raleway"/>
                <a:cs typeface="Raleway"/>
                <a:sym typeface="Raleway"/>
              </a:rPr>
              <a:t> nodes</a:t>
            </a:r>
            <a:endParaRPr sz="1800">
              <a:solidFill>
                <a:srgbClr val="000000"/>
              </a:solidFill>
              <a:latin typeface="Raleway"/>
              <a:ea typeface="Raleway"/>
              <a:cs typeface="Raleway"/>
              <a:sym typeface="Raleway"/>
            </a:endParaRPr>
          </a:p>
          <a:p>
            <a:pPr indent="-342900" lvl="0" marL="457200" rtl="0" algn="l">
              <a:lnSpc>
                <a:spcPct val="100000"/>
              </a:lnSpc>
              <a:spcBef>
                <a:spcPts val="0"/>
              </a:spcBef>
              <a:spcAft>
                <a:spcPts val="0"/>
              </a:spcAft>
              <a:buClr>
                <a:srgbClr val="000000"/>
              </a:buClr>
              <a:buSzPts val="1800"/>
              <a:buFont typeface="Raleway"/>
              <a:buChar char="●"/>
            </a:pPr>
            <a:r>
              <a:rPr lang="en" sz="1800">
                <a:solidFill>
                  <a:srgbClr val="000000"/>
                </a:solidFill>
                <a:latin typeface="Raleway"/>
                <a:ea typeface="Raleway"/>
                <a:cs typeface="Raleway"/>
                <a:sym typeface="Raleway"/>
              </a:rPr>
              <a:t>Ahmed Abuhjar - </a:t>
            </a:r>
            <a:r>
              <a:rPr lang="en" sz="1800">
                <a:solidFill>
                  <a:srgbClr val="000000"/>
                </a:solidFill>
                <a:latin typeface="Raleway"/>
                <a:ea typeface="Raleway"/>
                <a:cs typeface="Raleway"/>
                <a:sym typeface="Raleway"/>
              </a:rPr>
              <a:t>Gateway and Sensor nodes</a:t>
            </a:r>
            <a:endParaRPr sz="1800">
              <a:solidFill>
                <a:srgbClr val="000000"/>
              </a:solidFill>
              <a:latin typeface="Raleway"/>
              <a:ea typeface="Raleway"/>
              <a:cs typeface="Raleway"/>
              <a:sym typeface="Raleway"/>
            </a:endParaRPr>
          </a:p>
          <a:p>
            <a:pPr indent="-342900" lvl="0" marL="457200" rtl="0" algn="l">
              <a:lnSpc>
                <a:spcPct val="100000"/>
              </a:lnSpc>
              <a:spcBef>
                <a:spcPts val="0"/>
              </a:spcBef>
              <a:spcAft>
                <a:spcPts val="0"/>
              </a:spcAft>
              <a:buClr>
                <a:srgbClr val="000000"/>
              </a:buClr>
              <a:buSzPts val="1800"/>
              <a:buFont typeface="Raleway"/>
              <a:buChar char="●"/>
            </a:pPr>
            <a:r>
              <a:rPr lang="en" sz="1800">
                <a:solidFill>
                  <a:srgbClr val="000000"/>
                </a:solidFill>
                <a:latin typeface="Raleway"/>
                <a:ea typeface="Raleway"/>
                <a:cs typeface="Raleway"/>
                <a:sym typeface="Raleway"/>
              </a:rPr>
              <a:t>Dong Xing -Gateway and Web server</a:t>
            </a:r>
            <a:endParaRPr sz="1800">
              <a:solidFill>
                <a:srgbClr val="000000"/>
              </a:solidFill>
              <a:latin typeface="Raleway"/>
              <a:ea typeface="Raleway"/>
              <a:cs typeface="Raleway"/>
              <a:sym typeface="Raleway"/>
            </a:endParaRPr>
          </a:p>
          <a:p>
            <a:pPr indent="-342900" lvl="0" marL="457200" rtl="0" algn="l">
              <a:lnSpc>
                <a:spcPct val="100000"/>
              </a:lnSpc>
              <a:spcBef>
                <a:spcPts val="0"/>
              </a:spcBef>
              <a:spcAft>
                <a:spcPts val="0"/>
              </a:spcAft>
              <a:buClr>
                <a:srgbClr val="000000"/>
              </a:buClr>
              <a:buSzPts val="1800"/>
              <a:buFont typeface="Raleway"/>
              <a:buChar char="●"/>
            </a:pPr>
            <a:r>
              <a:rPr lang="en" sz="1800">
                <a:solidFill>
                  <a:srgbClr val="000000"/>
                </a:solidFill>
                <a:latin typeface="Raleway"/>
                <a:ea typeface="Raleway"/>
                <a:cs typeface="Raleway"/>
                <a:sym typeface="Raleway"/>
              </a:rPr>
              <a:t>Haoyue Ma</a:t>
            </a:r>
            <a:r>
              <a:rPr lang="en" sz="1800">
                <a:solidFill>
                  <a:srgbClr val="000000"/>
                </a:solidFill>
                <a:latin typeface="Raleway"/>
                <a:ea typeface="Raleway"/>
                <a:cs typeface="Raleway"/>
                <a:sym typeface="Raleway"/>
              </a:rPr>
              <a:t>-Gateway and Web server</a:t>
            </a:r>
            <a:endParaRPr sz="1800">
              <a:solidFill>
                <a:srgbClr val="000000"/>
              </a:solidFill>
              <a:latin typeface="Raleway"/>
              <a:ea typeface="Raleway"/>
              <a:cs typeface="Raleway"/>
              <a:sym typeface="Raleway"/>
            </a:endParaRPr>
          </a:p>
          <a:p>
            <a:pPr indent="-342900" lvl="0" marL="457200" rtl="0" algn="l">
              <a:lnSpc>
                <a:spcPct val="100000"/>
              </a:lnSpc>
              <a:spcBef>
                <a:spcPts val="0"/>
              </a:spcBef>
              <a:spcAft>
                <a:spcPts val="0"/>
              </a:spcAft>
              <a:buClr>
                <a:srgbClr val="000000"/>
              </a:buClr>
              <a:buSzPts val="1800"/>
              <a:buFont typeface="Raleway"/>
              <a:buChar char="●"/>
            </a:pPr>
            <a:r>
              <a:rPr lang="en" sz="1800">
                <a:solidFill>
                  <a:srgbClr val="000000"/>
                </a:solidFill>
                <a:latin typeface="Raleway"/>
                <a:ea typeface="Raleway"/>
                <a:cs typeface="Raleway"/>
                <a:sym typeface="Raleway"/>
              </a:rPr>
              <a:t>Yuanzhe Wang</a:t>
            </a:r>
            <a:r>
              <a:rPr lang="en" sz="1800">
                <a:solidFill>
                  <a:srgbClr val="000000"/>
                </a:solidFill>
                <a:latin typeface="Raleway"/>
                <a:ea typeface="Raleway"/>
                <a:cs typeface="Raleway"/>
                <a:sym typeface="Raleway"/>
              </a:rPr>
              <a:t>-Gateway and Web server</a:t>
            </a:r>
            <a:endParaRPr sz="1800">
              <a:solidFill>
                <a:srgbClr val="000000"/>
              </a:solidFill>
              <a:latin typeface="Raleway"/>
              <a:ea typeface="Raleway"/>
              <a:cs typeface="Raleway"/>
              <a:sym typeface="Raleway"/>
            </a:endParaRPr>
          </a:p>
          <a:p>
            <a:pPr indent="0" lvl="0" marL="0" rtl="0" algn="l">
              <a:lnSpc>
                <a:spcPct val="100000"/>
              </a:lnSpc>
              <a:spcBef>
                <a:spcPts val="0"/>
              </a:spcBef>
              <a:spcAft>
                <a:spcPts val="0"/>
              </a:spcAft>
              <a:buNone/>
            </a:pPr>
            <a:r>
              <a:t/>
            </a:r>
            <a:endParaRPr sz="1400">
              <a:solidFill>
                <a:srgbClr val="000000"/>
              </a:solidFill>
              <a:latin typeface="Arial"/>
              <a:ea typeface="Arial"/>
              <a:cs typeface="Arial"/>
              <a:sym typeface="Arial"/>
            </a:endParaRPr>
          </a:p>
        </p:txBody>
      </p:sp>
      <p:sp>
        <p:nvSpPr>
          <p:cNvPr id="393" name="Google Shape;393;p39"/>
          <p:cNvSpPr txBox="1"/>
          <p:nvPr/>
        </p:nvSpPr>
        <p:spPr>
          <a:xfrm>
            <a:off x="1597875" y="3429000"/>
            <a:ext cx="1850400" cy="164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9"/>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pic>
        <p:nvPicPr>
          <p:cNvPr id="395" name="Google Shape;395;p39"/>
          <p:cNvPicPr preferRelativeResize="0"/>
          <p:nvPr/>
        </p:nvPicPr>
        <p:blipFill>
          <a:blip r:embed="rId4">
            <a:alphaModFix/>
          </a:blip>
          <a:stretch>
            <a:fillRect/>
          </a:stretch>
        </p:blipFill>
        <p:spPr>
          <a:xfrm>
            <a:off x="5708425" y="847575"/>
            <a:ext cx="3162150" cy="355843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40"/>
          <p:cNvSpPr txBox="1"/>
          <p:nvPr>
            <p:ph type="title"/>
          </p:nvPr>
        </p:nvSpPr>
        <p:spPr>
          <a:xfrm>
            <a:off x="779950" y="5694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Task Responsibilities</a:t>
            </a:r>
            <a:endParaRPr/>
          </a:p>
          <a:p>
            <a:pPr indent="0" lvl="0" marL="0" rtl="0" algn="l">
              <a:spcBef>
                <a:spcPts val="0"/>
              </a:spcBef>
              <a:spcAft>
                <a:spcPts val="0"/>
              </a:spcAft>
              <a:buNone/>
            </a:pPr>
            <a:r>
              <a:t/>
            </a:r>
            <a:endParaRPr/>
          </a:p>
        </p:txBody>
      </p:sp>
      <p:sp>
        <p:nvSpPr>
          <p:cNvPr id="401" name="Google Shape;401;p4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graphicFrame>
        <p:nvGraphicFramePr>
          <p:cNvPr id="402" name="Google Shape;402;p40"/>
          <p:cNvGraphicFramePr/>
          <p:nvPr/>
        </p:nvGraphicFramePr>
        <p:xfrm>
          <a:off x="1183166" y="1472307"/>
          <a:ext cx="3000000" cy="3000000"/>
        </p:xfrm>
        <a:graphic>
          <a:graphicData uri="http://schemas.openxmlformats.org/drawingml/2006/table">
            <a:tbl>
              <a:tblPr>
                <a:noFill/>
                <a:tableStyleId>{70D24CCC-B658-426E-ABA6-E07B9A9A78BC}</a:tableStyleId>
              </a:tblPr>
              <a:tblGrid>
                <a:gridCol w="1447800"/>
                <a:gridCol w="1447800"/>
                <a:gridCol w="1498250"/>
                <a:gridCol w="1572150"/>
                <a:gridCol w="1273000"/>
              </a:tblGrid>
              <a:tr h="506700">
                <a:tc>
                  <a:txBody>
                    <a:bodyPr>
                      <a:noAutofit/>
                    </a:bodyPr>
                    <a:lstStyle/>
                    <a:p>
                      <a:pPr indent="0" lvl="0" marL="0" rtl="0" algn="l">
                        <a:spcBef>
                          <a:spcPts val="0"/>
                        </a:spcBef>
                        <a:spcAft>
                          <a:spcPts val="0"/>
                        </a:spcAft>
                        <a:buNone/>
                      </a:pPr>
                      <a:r>
                        <a:rPr lang="en"/>
                        <a:t>Ahmed Abuhjar</a:t>
                      </a:r>
                      <a:endParaRPr/>
                    </a:p>
                  </a:txBody>
                  <a:tcPr marT="91425" marB="91425" marR="91425" marL="91425"/>
                </a:tc>
                <a:tc>
                  <a:txBody>
                    <a:bodyPr>
                      <a:noAutofit/>
                    </a:bodyPr>
                    <a:lstStyle/>
                    <a:p>
                      <a:pPr indent="0" lvl="0" marL="0" rtl="0" algn="l">
                        <a:spcBef>
                          <a:spcPts val="0"/>
                        </a:spcBef>
                        <a:spcAft>
                          <a:spcPts val="0"/>
                        </a:spcAft>
                        <a:buNone/>
                      </a:pPr>
                      <a:r>
                        <a:rPr lang="en"/>
                        <a:t>Haoyue Ma</a:t>
                      </a:r>
                      <a:endParaRPr/>
                    </a:p>
                  </a:txBody>
                  <a:tcPr marT="91425" marB="91425" marR="91425" marL="91425"/>
                </a:tc>
                <a:tc>
                  <a:txBody>
                    <a:bodyPr>
                      <a:noAutofit/>
                    </a:bodyPr>
                    <a:lstStyle/>
                    <a:p>
                      <a:pPr indent="0" lvl="0" marL="0" rtl="0" algn="l">
                        <a:spcBef>
                          <a:spcPts val="0"/>
                        </a:spcBef>
                        <a:spcAft>
                          <a:spcPts val="0"/>
                        </a:spcAft>
                        <a:buNone/>
                      </a:pPr>
                      <a:r>
                        <a:rPr lang="en"/>
                        <a:t>Tyler Fritz</a:t>
                      </a:r>
                      <a:endParaRPr/>
                    </a:p>
                  </a:txBody>
                  <a:tcPr marT="91425" marB="91425" marR="91425" marL="91425"/>
                </a:tc>
                <a:tc>
                  <a:txBody>
                    <a:bodyPr>
                      <a:noAutofit/>
                    </a:bodyPr>
                    <a:lstStyle/>
                    <a:p>
                      <a:pPr indent="0" lvl="0" marL="0" rtl="0" algn="l">
                        <a:spcBef>
                          <a:spcPts val="0"/>
                        </a:spcBef>
                        <a:spcAft>
                          <a:spcPts val="0"/>
                        </a:spcAft>
                        <a:buNone/>
                      </a:pPr>
                      <a:r>
                        <a:rPr lang="en"/>
                        <a:t>Dong Xing</a:t>
                      </a:r>
                      <a:endParaRPr/>
                    </a:p>
                  </a:txBody>
                  <a:tcPr marT="91425" marB="91425" marR="91425" marL="91425"/>
                </a:tc>
                <a:tc>
                  <a:txBody>
                    <a:bodyPr>
                      <a:noAutofit/>
                    </a:bodyPr>
                    <a:lstStyle/>
                    <a:p>
                      <a:pPr indent="0" lvl="0" marL="0" rtl="0" algn="l">
                        <a:spcBef>
                          <a:spcPts val="0"/>
                        </a:spcBef>
                        <a:spcAft>
                          <a:spcPts val="0"/>
                        </a:spcAft>
                        <a:buNone/>
                      </a:pPr>
                      <a:r>
                        <a:rPr lang="en"/>
                        <a:t>Y</a:t>
                      </a:r>
                      <a:r>
                        <a:rPr lang="en"/>
                        <a:t>uanzhe Wang</a:t>
                      </a:r>
                      <a:endParaRPr/>
                    </a:p>
                  </a:txBody>
                  <a:tcPr marT="91425" marB="91425" marR="91425" marL="91425"/>
                </a:tc>
              </a:tr>
              <a:tr h="2726350">
                <a:tc>
                  <a:txBody>
                    <a:bodyPr>
                      <a:noAutofit/>
                    </a:bodyPr>
                    <a:lstStyle/>
                    <a:p>
                      <a:pPr indent="0" lvl="0" marL="0" rtl="0" algn="l">
                        <a:spcBef>
                          <a:spcPts val="0"/>
                        </a:spcBef>
                        <a:spcAft>
                          <a:spcPts val="0"/>
                        </a:spcAft>
                        <a:buNone/>
                      </a:pPr>
                      <a:r>
                        <a:rPr lang="en" sz="1200"/>
                        <a:t>1. </a:t>
                      </a:r>
                      <a:r>
                        <a:rPr lang="en" sz="1200"/>
                        <a:t>Design and implement sensor nodes </a:t>
                      </a:r>
                      <a:endParaRPr sz="1200"/>
                    </a:p>
                    <a:p>
                      <a:pPr indent="0" lvl="0" marL="0" rtl="0" algn="l">
                        <a:spcBef>
                          <a:spcPts val="0"/>
                        </a:spcBef>
                        <a:spcAft>
                          <a:spcPts val="0"/>
                        </a:spcAft>
                        <a:buNone/>
                      </a:pPr>
                      <a:r>
                        <a:rPr lang="en" sz="1200"/>
                        <a:t>2. Testing and calibrating the sensors</a:t>
                      </a:r>
                      <a:endParaRPr sz="1200"/>
                    </a:p>
                    <a:p>
                      <a:pPr indent="0" lvl="0" marL="0" rtl="0" algn="l">
                        <a:spcBef>
                          <a:spcPts val="0"/>
                        </a:spcBef>
                        <a:spcAft>
                          <a:spcPts val="0"/>
                        </a:spcAft>
                        <a:buNone/>
                      </a:pPr>
                      <a:r>
                        <a:rPr lang="en" sz="1200"/>
                        <a:t>3. Ensure the accuracy of data transmitted to the home node. </a:t>
                      </a:r>
                      <a:endParaRPr sz="1200"/>
                    </a:p>
                    <a:p>
                      <a:pPr indent="0" lvl="0" marL="0" rtl="0" algn="l">
                        <a:spcBef>
                          <a:spcPts val="0"/>
                        </a:spcBef>
                        <a:spcAft>
                          <a:spcPts val="0"/>
                        </a:spcAft>
                        <a:buNone/>
                      </a:pPr>
                      <a:r>
                        <a:rPr lang="en" sz="1200"/>
                        <a:t>4. </a:t>
                      </a:r>
                      <a:r>
                        <a:rPr lang="en" sz="1200"/>
                        <a:t>Design</a:t>
                      </a:r>
                      <a:r>
                        <a:rPr lang="en" sz="1200"/>
                        <a:t> and implement PCB for the leaf nodes </a:t>
                      </a:r>
                      <a:endParaRPr sz="1200"/>
                    </a:p>
                  </a:txBody>
                  <a:tcPr marT="91425" marB="91425" marR="91425" marL="91425"/>
                </a:tc>
                <a:tc>
                  <a:txBody>
                    <a:bodyPr>
                      <a:noAutofit/>
                    </a:bodyPr>
                    <a:lstStyle/>
                    <a:p>
                      <a:pPr indent="0" lvl="0" marL="0" marR="0" rtl="0" algn="l">
                        <a:lnSpc>
                          <a:spcPct val="100000"/>
                        </a:lnSpc>
                        <a:spcBef>
                          <a:spcPts val="0"/>
                        </a:spcBef>
                        <a:spcAft>
                          <a:spcPts val="0"/>
                        </a:spcAft>
                        <a:buNone/>
                      </a:pPr>
                      <a:r>
                        <a:rPr lang="en" sz="1200"/>
                        <a:t>1.</a:t>
                      </a:r>
                      <a:r>
                        <a:rPr lang="en" sz="1200"/>
                        <a:t> Connect the circuit for data transmitting from the gateway to the web server.</a:t>
                      </a:r>
                      <a:endParaRPr sz="1200"/>
                    </a:p>
                    <a:p>
                      <a:pPr indent="0" lvl="0" marL="0" marR="0" rtl="0" algn="l">
                        <a:lnSpc>
                          <a:spcPct val="100000"/>
                        </a:lnSpc>
                        <a:spcBef>
                          <a:spcPts val="0"/>
                        </a:spcBef>
                        <a:spcAft>
                          <a:spcPts val="0"/>
                        </a:spcAft>
                        <a:buNone/>
                      </a:pPr>
                      <a:r>
                        <a:t/>
                      </a:r>
                      <a:endParaRPr sz="1200"/>
                    </a:p>
                    <a:p>
                      <a:pPr indent="0" lvl="0" marL="0" marR="0" rtl="0" algn="l">
                        <a:lnSpc>
                          <a:spcPct val="100000"/>
                        </a:lnSpc>
                        <a:spcBef>
                          <a:spcPts val="0"/>
                        </a:spcBef>
                        <a:spcAft>
                          <a:spcPts val="0"/>
                        </a:spcAft>
                        <a:buClr>
                          <a:srgbClr val="000000"/>
                        </a:buClr>
                        <a:buSzPts val="1100"/>
                        <a:buFont typeface="Arial"/>
                        <a:buNone/>
                      </a:pPr>
                      <a:r>
                        <a:rPr lang="en" sz="1200"/>
                        <a:t>2. Program and test the code needed for data transmitting to the web server. </a:t>
                      </a:r>
                      <a:endParaRPr sz="1200"/>
                    </a:p>
                  </a:txBody>
                  <a:tcPr marT="91425" marB="91425" marR="91425" marL="91425"/>
                </a:tc>
                <a:tc>
                  <a:txBody>
                    <a:bodyPr>
                      <a:noAutofit/>
                    </a:bodyPr>
                    <a:lstStyle/>
                    <a:p>
                      <a:pPr indent="0" lvl="0" marL="0" marR="0" rtl="0" algn="l">
                        <a:lnSpc>
                          <a:spcPct val="100000"/>
                        </a:lnSpc>
                        <a:spcBef>
                          <a:spcPts val="0"/>
                        </a:spcBef>
                        <a:spcAft>
                          <a:spcPts val="0"/>
                        </a:spcAft>
                        <a:buNone/>
                      </a:pPr>
                      <a:r>
                        <a:rPr lang="en" sz="1200"/>
                        <a:t>1. </a:t>
                      </a:r>
                      <a:r>
                        <a:rPr lang="en" sz="1200"/>
                        <a:t>Design and implement routing protocol for our mesh network.</a:t>
                      </a:r>
                      <a:endParaRPr sz="1200"/>
                    </a:p>
                    <a:p>
                      <a:pPr indent="0" lvl="0" marL="0" marR="0" rtl="0" algn="l">
                        <a:lnSpc>
                          <a:spcPct val="100000"/>
                        </a:lnSpc>
                        <a:spcBef>
                          <a:spcPts val="0"/>
                        </a:spcBef>
                        <a:spcAft>
                          <a:spcPts val="0"/>
                        </a:spcAft>
                        <a:buNone/>
                      </a:pPr>
                      <a:r>
                        <a:rPr lang="en" sz="1200"/>
                        <a:t>2. Ensure that the code running on the sensor nodes uses minimal power.</a:t>
                      </a:r>
                      <a:endParaRPr sz="1200"/>
                    </a:p>
                    <a:p>
                      <a:pPr indent="0" lvl="0" marL="0" marR="0" rtl="0" algn="l">
                        <a:lnSpc>
                          <a:spcPct val="100000"/>
                        </a:lnSpc>
                        <a:spcBef>
                          <a:spcPts val="0"/>
                        </a:spcBef>
                        <a:spcAft>
                          <a:spcPts val="0"/>
                        </a:spcAft>
                        <a:buClr>
                          <a:srgbClr val="000000"/>
                        </a:buClr>
                        <a:buSzPts val="1100"/>
                        <a:buFont typeface="Arial"/>
                        <a:buNone/>
                      </a:pPr>
                      <a:r>
                        <a:rPr lang="en" sz="1200"/>
                        <a:t>3. Choosing hardware components for sensor nodes.</a:t>
                      </a:r>
                      <a:endParaRPr sz="1200"/>
                    </a:p>
                    <a:p>
                      <a:pPr indent="0" lvl="0" marL="0" marR="0" rtl="0" algn="l">
                        <a:lnSpc>
                          <a:spcPct val="100000"/>
                        </a:lnSpc>
                        <a:spcBef>
                          <a:spcPts val="0"/>
                        </a:spcBef>
                        <a:spcAft>
                          <a:spcPts val="0"/>
                        </a:spcAft>
                        <a:buClr>
                          <a:srgbClr val="000000"/>
                        </a:buClr>
                        <a:buSzPts val="1100"/>
                        <a:buFont typeface="Arial"/>
                        <a:buNone/>
                      </a:pPr>
                      <a:r>
                        <a:t/>
                      </a:r>
                      <a:endParaRPr sz="1200"/>
                    </a:p>
                    <a:p>
                      <a:pPr indent="0" lvl="0" marL="0" marR="0" rtl="0" algn="l">
                        <a:lnSpc>
                          <a:spcPct val="100000"/>
                        </a:lnSpc>
                        <a:spcBef>
                          <a:spcPts val="0"/>
                        </a:spcBef>
                        <a:spcAft>
                          <a:spcPts val="0"/>
                        </a:spcAft>
                        <a:buClr>
                          <a:srgbClr val="000000"/>
                        </a:buClr>
                        <a:buSzPts val="1100"/>
                        <a:buFont typeface="Arial"/>
                        <a:buNone/>
                      </a:pPr>
                      <a:r>
                        <a:t/>
                      </a:r>
                      <a:endParaRPr sz="1200"/>
                    </a:p>
                  </a:txBody>
                  <a:tcPr marT="91425" marB="91425" marR="91425" marL="91425"/>
                </a:tc>
                <a:tc>
                  <a:txBody>
                    <a:bodyPr>
                      <a:noAutofit/>
                    </a:bodyPr>
                    <a:lstStyle/>
                    <a:p>
                      <a:pPr indent="0" lvl="0" marL="0" rtl="0" algn="l">
                        <a:spcBef>
                          <a:spcPts val="0"/>
                        </a:spcBef>
                        <a:spcAft>
                          <a:spcPts val="0"/>
                        </a:spcAft>
                        <a:buNone/>
                      </a:pPr>
                      <a:r>
                        <a:rPr lang="en" sz="1200"/>
                        <a:t>1. Test and improve the accuracy of data transmitted between gateway and to web server. </a:t>
                      </a:r>
                      <a:endParaRPr sz="1200"/>
                    </a:p>
                    <a:p>
                      <a:pPr indent="0" lvl="0" marL="0" rtl="0" algn="l">
                        <a:spcBef>
                          <a:spcPts val="0"/>
                        </a:spcBef>
                        <a:spcAft>
                          <a:spcPts val="0"/>
                        </a:spcAft>
                        <a:buNone/>
                      </a:pPr>
                      <a:r>
                        <a:rPr lang="en" sz="1200"/>
                        <a:t>2. Create understandable &amp; readable flow charts according to the data which the web server received for users to check</a:t>
                      </a:r>
                      <a:endParaRPr sz="1200"/>
                    </a:p>
                    <a:p>
                      <a:pPr indent="0" lvl="0" marL="0" rtl="0" algn="l">
                        <a:spcBef>
                          <a:spcPts val="0"/>
                        </a:spcBef>
                        <a:spcAft>
                          <a:spcPts val="0"/>
                        </a:spcAft>
                        <a:buClr>
                          <a:srgbClr val="000000"/>
                        </a:buClr>
                        <a:buSzPts val="1100"/>
                        <a:buFont typeface="Arial"/>
                        <a:buNone/>
                      </a:pPr>
                      <a:r>
                        <a:rPr lang="en" sz="1200"/>
                        <a:t>3. </a:t>
                      </a:r>
                      <a:r>
                        <a:rPr lang="en" sz="1200"/>
                        <a:t>Set the security account number for the web server</a:t>
                      </a:r>
                      <a:endParaRPr sz="1200"/>
                    </a:p>
                  </a:txBody>
                  <a:tcPr marT="91425" marB="91425" marR="91425" marL="91425"/>
                </a:tc>
                <a:tc>
                  <a:txBody>
                    <a:bodyPr>
                      <a:noAutofit/>
                    </a:bodyPr>
                    <a:lstStyle/>
                    <a:p>
                      <a:pPr indent="0" lvl="0" marL="0" rtl="0" algn="l">
                        <a:spcBef>
                          <a:spcPts val="0"/>
                        </a:spcBef>
                        <a:spcAft>
                          <a:spcPts val="0"/>
                        </a:spcAft>
                        <a:buNone/>
                      </a:pPr>
                      <a:r>
                        <a:rPr lang="en" sz="1200"/>
                        <a:t>1. Develop and debug the code for collecting data and transmitting to the web server.</a:t>
                      </a:r>
                      <a:endParaRPr sz="1200"/>
                    </a:p>
                    <a:p>
                      <a:pPr indent="0" lvl="0" marL="0" rtl="0" algn="l">
                        <a:spcBef>
                          <a:spcPts val="0"/>
                        </a:spcBef>
                        <a:spcAft>
                          <a:spcPts val="0"/>
                        </a:spcAft>
                        <a:buNone/>
                      </a:pPr>
                      <a:r>
                        <a:rPr lang="en" sz="1200"/>
                        <a:t>2. Make sure the data transmitted to the web server is accurate. </a:t>
                      </a:r>
                      <a:endParaRPr sz="1200"/>
                    </a:p>
                  </a:txBody>
                  <a:tcPr marT="91425" marB="91425" marR="91425" marL="91425"/>
                </a:tc>
              </a:tr>
            </a:tbl>
          </a:graphicData>
        </a:graphic>
      </p:graphicFrame>
      <p:sp>
        <p:nvSpPr>
          <p:cNvPr id="403" name="Google Shape;403;p40"/>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sp>
        <p:nvSpPr>
          <p:cNvPr id="408" name="Google Shape;408;p41"/>
          <p:cNvSpPr txBox="1"/>
          <p:nvPr>
            <p:ph type="title"/>
          </p:nvPr>
        </p:nvSpPr>
        <p:spPr>
          <a:xfrm>
            <a:off x="729450" y="556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Semester</a:t>
            </a:r>
            <a:endParaRPr/>
          </a:p>
        </p:txBody>
      </p:sp>
      <p:sp>
        <p:nvSpPr>
          <p:cNvPr id="409" name="Google Shape;409;p41"/>
          <p:cNvSpPr txBox="1"/>
          <p:nvPr/>
        </p:nvSpPr>
        <p:spPr>
          <a:xfrm>
            <a:off x="79600" y="2109025"/>
            <a:ext cx="2280300" cy="1338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sz="1200"/>
              <a:t>Run Web Server</a:t>
            </a:r>
            <a:endParaRPr sz="1200"/>
          </a:p>
          <a:p>
            <a:pPr indent="-304800" lvl="0" marL="457200" rtl="0" algn="l">
              <a:spcBef>
                <a:spcPts val="0"/>
              </a:spcBef>
              <a:spcAft>
                <a:spcPts val="0"/>
              </a:spcAft>
              <a:buSzPts val="1200"/>
              <a:buChar char="●"/>
            </a:pPr>
            <a:r>
              <a:rPr lang="en" sz="1200"/>
              <a:t>Investigate PCB from last semester for the leaf nodes</a:t>
            </a:r>
            <a:endParaRPr sz="1200"/>
          </a:p>
          <a:p>
            <a:pPr indent="-304800" lvl="0" marL="457200" rtl="0" algn="l">
              <a:spcBef>
                <a:spcPts val="0"/>
              </a:spcBef>
              <a:spcAft>
                <a:spcPts val="0"/>
              </a:spcAft>
              <a:buSzPts val="1200"/>
              <a:buChar char="●"/>
            </a:pPr>
            <a:r>
              <a:rPr lang="en" sz="1200"/>
              <a:t>Node PCB Order</a:t>
            </a:r>
            <a:endParaRPr sz="1200"/>
          </a:p>
          <a:p>
            <a:pPr indent="-304800" lvl="0" marL="457200" rtl="0" algn="l">
              <a:spcBef>
                <a:spcPts val="0"/>
              </a:spcBef>
              <a:spcAft>
                <a:spcPts val="0"/>
              </a:spcAft>
              <a:buSzPts val="1200"/>
              <a:buChar char="●"/>
            </a:pPr>
            <a:r>
              <a:rPr lang="en" sz="1200"/>
              <a:t>Plan Case Design</a:t>
            </a:r>
            <a:endParaRPr sz="1200"/>
          </a:p>
        </p:txBody>
      </p:sp>
      <p:sp>
        <p:nvSpPr>
          <p:cNvPr id="410" name="Google Shape;410;p41"/>
          <p:cNvSpPr txBox="1"/>
          <p:nvPr/>
        </p:nvSpPr>
        <p:spPr>
          <a:xfrm>
            <a:off x="1887675" y="2800350"/>
            <a:ext cx="2032500" cy="1290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sz="1200"/>
              <a:t>User Account Security</a:t>
            </a:r>
            <a:endParaRPr sz="1200"/>
          </a:p>
          <a:p>
            <a:pPr indent="-304800" lvl="0" marL="457200" rtl="0" algn="l">
              <a:spcBef>
                <a:spcPts val="0"/>
              </a:spcBef>
              <a:spcAft>
                <a:spcPts val="0"/>
              </a:spcAft>
              <a:buSzPts val="1200"/>
              <a:buChar char="●"/>
            </a:pPr>
            <a:r>
              <a:rPr lang="en" sz="1200"/>
              <a:t> Build Sensor Node with PCB &amp; casing</a:t>
            </a:r>
            <a:endParaRPr sz="1200"/>
          </a:p>
          <a:p>
            <a:pPr indent="-304800" lvl="0" marL="457200" rtl="0" algn="l">
              <a:spcBef>
                <a:spcPts val="0"/>
              </a:spcBef>
              <a:spcAft>
                <a:spcPts val="0"/>
              </a:spcAft>
              <a:buSzPts val="1200"/>
              <a:buChar char="●"/>
            </a:pPr>
            <a:r>
              <a:rPr lang="en" sz="1200"/>
              <a:t>Order Cases </a:t>
            </a:r>
            <a:endParaRPr sz="1200"/>
          </a:p>
        </p:txBody>
      </p:sp>
      <p:sp>
        <p:nvSpPr>
          <p:cNvPr id="411" name="Google Shape;411;p41"/>
          <p:cNvSpPr txBox="1"/>
          <p:nvPr/>
        </p:nvSpPr>
        <p:spPr>
          <a:xfrm>
            <a:off x="3716675" y="3105800"/>
            <a:ext cx="1966800" cy="584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sz="1200"/>
              <a:t>System Integration</a:t>
            </a:r>
            <a:endParaRPr sz="1200"/>
          </a:p>
          <a:p>
            <a:pPr indent="-304800" lvl="0" marL="457200" rtl="0" algn="l">
              <a:spcBef>
                <a:spcPts val="0"/>
              </a:spcBef>
              <a:spcAft>
                <a:spcPts val="0"/>
              </a:spcAft>
              <a:buSzPts val="1200"/>
              <a:buChar char="●"/>
            </a:pPr>
            <a:r>
              <a:rPr lang="en" sz="1200"/>
              <a:t>Start Whole Project Testing</a:t>
            </a:r>
            <a:endParaRPr sz="1200"/>
          </a:p>
        </p:txBody>
      </p:sp>
      <p:sp>
        <p:nvSpPr>
          <p:cNvPr id="412" name="Google Shape;412;p41"/>
          <p:cNvSpPr txBox="1"/>
          <p:nvPr/>
        </p:nvSpPr>
        <p:spPr>
          <a:xfrm>
            <a:off x="5281775" y="3447525"/>
            <a:ext cx="2280300" cy="843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sz="1200"/>
              <a:t>Get</a:t>
            </a:r>
            <a:r>
              <a:rPr lang="en" sz="1200"/>
              <a:t> Improvement From Testings</a:t>
            </a:r>
            <a:endParaRPr sz="1200"/>
          </a:p>
          <a:p>
            <a:pPr indent="-304800" lvl="0" marL="457200" rtl="0" algn="l">
              <a:spcBef>
                <a:spcPts val="0"/>
              </a:spcBef>
              <a:spcAft>
                <a:spcPts val="0"/>
              </a:spcAft>
              <a:buSzPts val="1200"/>
              <a:buChar char="●"/>
            </a:pPr>
            <a:r>
              <a:rPr lang="en" sz="1200"/>
              <a:t>User Acceptance Testing</a:t>
            </a:r>
            <a:endParaRPr sz="12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13" name="Google Shape;413;p41"/>
          <p:cNvSpPr txBox="1"/>
          <p:nvPr/>
        </p:nvSpPr>
        <p:spPr>
          <a:xfrm>
            <a:off x="217875" y="1611325"/>
            <a:ext cx="1500300" cy="49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January</a:t>
            </a:r>
            <a:endParaRPr sz="1800"/>
          </a:p>
        </p:txBody>
      </p:sp>
      <p:sp>
        <p:nvSpPr>
          <p:cNvPr id="414" name="Google Shape;414;p41"/>
          <p:cNvSpPr txBox="1"/>
          <p:nvPr/>
        </p:nvSpPr>
        <p:spPr>
          <a:xfrm>
            <a:off x="2212250" y="2425200"/>
            <a:ext cx="1099200" cy="4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February</a:t>
            </a:r>
            <a:endParaRPr sz="1800"/>
          </a:p>
        </p:txBody>
      </p:sp>
      <p:sp>
        <p:nvSpPr>
          <p:cNvPr id="415" name="Google Shape;415;p41"/>
          <p:cNvSpPr txBox="1"/>
          <p:nvPr/>
        </p:nvSpPr>
        <p:spPr>
          <a:xfrm>
            <a:off x="4189438" y="2700800"/>
            <a:ext cx="947100" cy="58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March</a:t>
            </a:r>
            <a:endParaRPr sz="1800"/>
          </a:p>
        </p:txBody>
      </p:sp>
      <p:sp>
        <p:nvSpPr>
          <p:cNvPr id="416" name="Google Shape;416;p41"/>
          <p:cNvSpPr txBox="1"/>
          <p:nvPr/>
        </p:nvSpPr>
        <p:spPr>
          <a:xfrm>
            <a:off x="5955325" y="3054200"/>
            <a:ext cx="684300" cy="58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April</a:t>
            </a:r>
            <a:endParaRPr sz="1800"/>
          </a:p>
        </p:txBody>
      </p:sp>
      <p:sp>
        <p:nvSpPr>
          <p:cNvPr id="417" name="Google Shape;417;p41"/>
          <p:cNvSpPr txBox="1"/>
          <p:nvPr/>
        </p:nvSpPr>
        <p:spPr>
          <a:xfrm>
            <a:off x="7853675" y="3598138"/>
            <a:ext cx="9471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May</a:t>
            </a:r>
            <a:endParaRPr sz="1800"/>
          </a:p>
        </p:txBody>
      </p:sp>
      <p:sp>
        <p:nvSpPr>
          <p:cNvPr id="418" name="Google Shape;418;p41"/>
          <p:cNvSpPr txBox="1"/>
          <p:nvPr/>
        </p:nvSpPr>
        <p:spPr>
          <a:xfrm>
            <a:off x="7313950" y="4049000"/>
            <a:ext cx="1864200" cy="442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sz="1200"/>
              <a:t>Final Presentation</a:t>
            </a:r>
            <a:endParaRPr sz="1200"/>
          </a:p>
        </p:txBody>
      </p:sp>
      <p:sp>
        <p:nvSpPr>
          <p:cNvPr id="419" name="Google Shape;419;p41"/>
          <p:cNvSpPr/>
          <p:nvPr/>
        </p:nvSpPr>
        <p:spPr>
          <a:xfrm>
            <a:off x="1417225" y="1362450"/>
            <a:ext cx="1154400" cy="790500"/>
          </a:xfrm>
          <a:prstGeom prst="curvedDown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41"/>
          <p:cNvSpPr/>
          <p:nvPr/>
        </p:nvSpPr>
        <p:spPr>
          <a:xfrm>
            <a:off x="3311450" y="1774075"/>
            <a:ext cx="1348200" cy="878100"/>
          </a:xfrm>
          <a:prstGeom prst="curvedDown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41"/>
          <p:cNvSpPr/>
          <p:nvPr/>
        </p:nvSpPr>
        <p:spPr>
          <a:xfrm>
            <a:off x="5136550" y="1953875"/>
            <a:ext cx="1500300" cy="1088400"/>
          </a:xfrm>
          <a:prstGeom prst="curvedDown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41"/>
          <p:cNvSpPr/>
          <p:nvPr/>
        </p:nvSpPr>
        <p:spPr>
          <a:xfrm>
            <a:off x="7037750" y="2644225"/>
            <a:ext cx="1216500" cy="843600"/>
          </a:xfrm>
          <a:prstGeom prst="curvedDown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1"/>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15"/>
          <p:cNvSpPr txBox="1"/>
          <p:nvPr>
            <p:ph type="title"/>
          </p:nvPr>
        </p:nvSpPr>
        <p:spPr>
          <a:xfrm>
            <a:off x="2683950" y="2092500"/>
            <a:ext cx="3776100" cy="95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Project</a:t>
            </a:r>
            <a:r>
              <a:rPr lang="en" sz="4800"/>
              <a:t> Plan</a:t>
            </a:r>
            <a:endParaRPr sz="4800"/>
          </a:p>
        </p:txBody>
      </p:sp>
      <p:sp>
        <p:nvSpPr>
          <p:cNvPr id="101" name="Google Shape;101;p15"/>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7" name="Shape 427"/>
        <p:cNvGrpSpPr/>
        <p:nvPr/>
      </p:nvGrpSpPr>
      <p:grpSpPr>
        <a:xfrm>
          <a:off x="0" y="0"/>
          <a:ext cx="0" cy="0"/>
          <a:chOff x="0" y="0"/>
          <a:chExt cx="0" cy="0"/>
        </a:xfrm>
      </p:grpSpPr>
      <p:sp>
        <p:nvSpPr>
          <p:cNvPr id="428" name="Google Shape;428;p42"/>
          <p:cNvSpPr txBox="1"/>
          <p:nvPr>
            <p:ph type="title"/>
          </p:nvPr>
        </p:nvSpPr>
        <p:spPr>
          <a:xfrm>
            <a:off x="2138275" y="2092500"/>
            <a:ext cx="4941600" cy="95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t> Questions</a:t>
            </a:r>
            <a:endParaRPr sz="48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Google Shape;433;p43"/>
          <p:cNvSpPr txBox="1"/>
          <p:nvPr>
            <p:ph type="title"/>
          </p:nvPr>
        </p:nvSpPr>
        <p:spPr>
          <a:xfrm>
            <a:off x="2138275" y="2092500"/>
            <a:ext cx="4941600" cy="95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 </a:t>
            </a:r>
            <a:r>
              <a:rPr lang="en" sz="4800"/>
              <a:t>Backup</a:t>
            </a:r>
            <a:r>
              <a:rPr lang="en" sz="4800"/>
              <a:t> slides</a:t>
            </a:r>
            <a:endParaRPr sz="48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sp>
        <p:nvSpPr>
          <p:cNvPr id="438" name="Google Shape;438;p44"/>
          <p:cNvSpPr txBox="1"/>
          <p:nvPr>
            <p:ph type="title"/>
          </p:nvPr>
        </p:nvSpPr>
        <p:spPr>
          <a:xfrm>
            <a:off x="727650" y="6149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Prototype</a:t>
            </a:r>
            <a:endParaRPr sz="1200"/>
          </a:p>
          <a:p>
            <a:pPr indent="0" lvl="0" marL="0" rtl="0" algn="l">
              <a:spcBef>
                <a:spcPts val="0"/>
              </a:spcBef>
              <a:spcAft>
                <a:spcPts val="0"/>
              </a:spcAft>
              <a:buNone/>
            </a:pPr>
            <a:r>
              <a:rPr lang="en" sz="1200"/>
              <a:t>Sensor Node</a:t>
            </a:r>
            <a:endParaRPr sz="1200"/>
          </a:p>
        </p:txBody>
      </p:sp>
      <p:sp>
        <p:nvSpPr>
          <p:cNvPr id="439" name="Google Shape;439;p4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440" name="Google Shape;440;p44"/>
          <p:cNvPicPr preferRelativeResize="0"/>
          <p:nvPr/>
        </p:nvPicPr>
        <p:blipFill>
          <a:blip r:embed="rId4">
            <a:alphaModFix/>
          </a:blip>
          <a:stretch>
            <a:fillRect/>
          </a:stretch>
        </p:blipFill>
        <p:spPr>
          <a:xfrm>
            <a:off x="5970313" y="1342763"/>
            <a:ext cx="2805125" cy="3214474"/>
          </a:xfrm>
          <a:prstGeom prst="rect">
            <a:avLst/>
          </a:prstGeom>
          <a:noFill/>
          <a:ln>
            <a:noFill/>
          </a:ln>
        </p:spPr>
      </p:pic>
      <p:sp>
        <p:nvSpPr>
          <p:cNvPr id="441" name="Google Shape;441;p44"/>
          <p:cNvSpPr txBox="1"/>
          <p:nvPr/>
        </p:nvSpPr>
        <p:spPr>
          <a:xfrm>
            <a:off x="686175" y="1285050"/>
            <a:ext cx="8520600" cy="34164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rgbClr val="434343"/>
              </a:buClr>
              <a:buSzPts val="2400"/>
              <a:buFont typeface="Proxima Nova"/>
              <a:buChar char="●"/>
            </a:pPr>
            <a:r>
              <a:rPr lang="en" sz="2400">
                <a:solidFill>
                  <a:srgbClr val="434343"/>
                </a:solidFill>
                <a:latin typeface="Proxima Nova"/>
                <a:ea typeface="Proxima Nova"/>
                <a:cs typeface="Proxima Nova"/>
                <a:sym typeface="Proxima Nova"/>
              </a:rPr>
              <a:t>Main Components:</a:t>
            </a:r>
            <a:endParaRPr sz="2400">
              <a:solidFill>
                <a:srgbClr val="434343"/>
              </a:solidFill>
              <a:latin typeface="Proxima Nova"/>
              <a:ea typeface="Proxima Nova"/>
              <a:cs typeface="Proxima Nova"/>
              <a:sym typeface="Proxima Nova"/>
            </a:endParaRPr>
          </a:p>
          <a:p>
            <a:pPr indent="-342900" lvl="1" marL="914400" rtl="0" algn="l">
              <a:lnSpc>
                <a:spcPct val="115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Transceiver Radio Communication </a:t>
            </a:r>
            <a:endParaRPr sz="1800">
              <a:solidFill>
                <a:srgbClr val="434343"/>
              </a:solidFill>
              <a:highlight>
                <a:srgbClr val="F3F3F3"/>
              </a:highlight>
              <a:latin typeface="Proxima Nova"/>
              <a:ea typeface="Proxima Nova"/>
              <a:cs typeface="Proxima Nova"/>
              <a:sym typeface="Proxima Nova"/>
            </a:endParaRPr>
          </a:p>
          <a:p>
            <a:pPr indent="-342900" lvl="1" marL="914400" rtl="0" algn="l">
              <a:lnSpc>
                <a:spcPct val="115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ATMega328p</a:t>
            </a:r>
            <a:r>
              <a:rPr lang="en" sz="1800">
                <a:solidFill>
                  <a:srgbClr val="434343"/>
                </a:solidFill>
                <a:latin typeface="Proxima Nova"/>
                <a:ea typeface="Proxima Nova"/>
                <a:cs typeface="Proxima Nova"/>
                <a:sym typeface="Proxima Nova"/>
              </a:rPr>
              <a:t> Microcontroller</a:t>
            </a:r>
            <a:endParaRPr sz="1800">
              <a:solidFill>
                <a:srgbClr val="434343"/>
              </a:solidFill>
              <a:latin typeface="Proxima Nova"/>
              <a:ea typeface="Proxima Nova"/>
              <a:cs typeface="Proxima Nova"/>
              <a:sym typeface="Proxima Nova"/>
            </a:endParaRPr>
          </a:p>
          <a:p>
            <a:pPr indent="-381000" lvl="0" marL="457200" rtl="0" algn="l">
              <a:lnSpc>
                <a:spcPct val="115000"/>
              </a:lnSpc>
              <a:spcBef>
                <a:spcPts val="0"/>
              </a:spcBef>
              <a:spcAft>
                <a:spcPts val="0"/>
              </a:spcAft>
              <a:buClr>
                <a:srgbClr val="434343"/>
              </a:buClr>
              <a:buSzPts val="2400"/>
              <a:buFont typeface="Proxima Nova"/>
              <a:buChar char="●"/>
            </a:pPr>
            <a:r>
              <a:rPr lang="en" sz="2400">
                <a:solidFill>
                  <a:srgbClr val="434343"/>
                </a:solidFill>
                <a:latin typeface="Proxima Nova"/>
                <a:ea typeface="Proxima Nova"/>
                <a:cs typeface="Proxima Nova"/>
                <a:sym typeface="Proxima Nova"/>
              </a:rPr>
              <a:t>Design</a:t>
            </a:r>
            <a:endParaRPr sz="2400">
              <a:solidFill>
                <a:srgbClr val="434343"/>
              </a:solidFill>
              <a:latin typeface="Proxima Nova"/>
              <a:ea typeface="Proxima Nova"/>
              <a:cs typeface="Proxima Nova"/>
              <a:sym typeface="Proxima Nova"/>
            </a:endParaRPr>
          </a:p>
          <a:p>
            <a:pPr indent="-342900" lvl="1" marL="914400" rtl="0" algn="l">
              <a:lnSpc>
                <a:spcPct val="115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Node Network </a:t>
            </a:r>
            <a:endParaRPr sz="1800">
              <a:solidFill>
                <a:srgbClr val="434343"/>
              </a:solidFill>
              <a:latin typeface="Proxima Nova"/>
              <a:ea typeface="Proxima Nova"/>
              <a:cs typeface="Proxima Nova"/>
              <a:sym typeface="Proxima Nova"/>
            </a:endParaRPr>
          </a:p>
          <a:p>
            <a:pPr indent="-342900" lvl="1" marL="914400" rtl="0" algn="l">
              <a:lnSpc>
                <a:spcPct val="115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Printed Circuit Board</a:t>
            </a:r>
            <a:endParaRPr sz="1800">
              <a:solidFill>
                <a:srgbClr val="434343"/>
              </a:solidFill>
              <a:latin typeface="Proxima Nova"/>
              <a:ea typeface="Proxima Nova"/>
              <a:cs typeface="Proxima Nova"/>
              <a:sym typeface="Proxima Nova"/>
            </a:endParaRPr>
          </a:p>
          <a:p>
            <a:pPr indent="-342900" lvl="1" marL="914400" rtl="0" algn="l">
              <a:lnSpc>
                <a:spcPct val="115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Power Efficient</a:t>
            </a:r>
            <a:r>
              <a:rPr lang="en" sz="1800">
                <a:solidFill>
                  <a:srgbClr val="434343"/>
                </a:solidFill>
                <a:highlight>
                  <a:srgbClr val="85200C"/>
                </a:highlight>
                <a:latin typeface="Proxima Nova"/>
                <a:ea typeface="Proxima Nova"/>
                <a:cs typeface="Proxima Nova"/>
                <a:sym typeface="Proxima Nova"/>
              </a:rPr>
              <a:t> </a:t>
            </a:r>
            <a:endParaRPr sz="1800">
              <a:solidFill>
                <a:srgbClr val="434343"/>
              </a:solidFill>
              <a:highlight>
                <a:srgbClr val="85200C"/>
              </a:highlight>
              <a:latin typeface="Proxima Nova"/>
              <a:ea typeface="Proxima Nova"/>
              <a:cs typeface="Proxima Nova"/>
              <a:sym typeface="Proxima Nova"/>
            </a:endParaRPr>
          </a:p>
          <a:p>
            <a:pPr indent="-342900" lvl="1" marL="914400" rtl="0" algn="l">
              <a:lnSpc>
                <a:spcPct val="115000"/>
              </a:lnSpc>
              <a:spcBef>
                <a:spcPts val="0"/>
              </a:spcBef>
              <a:spcAft>
                <a:spcPts val="0"/>
              </a:spcAft>
              <a:buClr>
                <a:srgbClr val="434343"/>
              </a:buClr>
              <a:buSzPts val="1800"/>
              <a:buFont typeface="Proxima Nova"/>
              <a:buChar char="○"/>
            </a:pPr>
            <a:r>
              <a:rPr lang="en" sz="1800">
                <a:solidFill>
                  <a:srgbClr val="434343"/>
                </a:solidFill>
                <a:latin typeface="Proxima Nova"/>
                <a:ea typeface="Proxima Nova"/>
                <a:cs typeface="Proxima Nova"/>
                <a:sym typeface="Proxima Nova"/>
              </a:rPr>
              <a:t>Individual Cost: $ ?</a:t>
            </a:r>
            <a:endParaRPr sz="1800">
              <a:solidFill>
                <a:srgbClr val="D9D9D9"/>
              </a:solidFill>
              <a:latin typeface="Proxima Nova"/>
              <a:ea typeface="Proxima Nova"/>
              <a:cs typeface="Proxima Nova"/>
              <a:sym typeface="Proxima Nova"/>
            </a:endParaRPr>
          </a:p>
        </p:txBody>
      </p:sp>
      <p:sp>
        <p:nvSpPr>
          <p:cNvPr id="442" name="Google Shape;442;p44"/>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6" name="Shape 446"/>
        <p:cNvGrpSpPr/>
        <p:nvPr/>
      </p:nvGrpSpPr>
      <p:grpSpPr>
        <a:xfrm>
          <a:off x="0" y="0"/>
          <a:ext cx="0" cy="0"/>
          <a:chOff x="0" y="0"/>
          <a:chExt cx="0" cy="0"/>
        </a:xfrm>
      </p:grpSpPr>
      <p:sp>
        <p:nvSpPr>
          <p:cNvPr id="447" name="Google Shape;447;p4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rgbClr val="000000"/>
              </a:buClr>
              <a:buSzPts val="1100"/>
              <a:buFont typeface="Arial"/>
              <a:buNone/>
            </a:pPr>
            <a:r>
              <a:rPr lang="en" sz="1100">
                <a:solidFill>
                  <a:srgbClr val="000000"/>
                </a:solidFill>
                <a:latin typeface="Arial"/>
                <a:ea typeface="Arial"/>
                <a:cs typeface="Arial"/>
                <a:sym typeface="Arial"/>
              </a:rPr>
              <a:t>Proposal of adding </a:t>
            </a:r>
            <a:r>
              <a:rPr lang="en" sz="1100">
                <a:solidFill>
                  <a:srgbClr val="000000"/>
                </a:solidFill>
                <a:latin typeface="Arial"/>
                <a:ea typeface="Arial"/>
                <a:cs typeface="Arial"/>
                <a:sym typeface="Arial"/>
              </a:rPr>
              <a:t>Polystyrene</a:t>
            </a:r>
            <a:r>
              <a:rPr lang="en" sz="1100">
                <a:solidFill>
                  <a:srgbClr val="000000"/>
                </a:solidFill>
                <a:latin typeface="Arial"/>
                <a:ea typeface="Arial"/>
                <a:cs typeface="Arial"/>
                <a:sym typeface="Arial"/>
              </a:rPr>
              <a:t> at the top of the gypsum in the sensor design. </a:t>
            </a:r>
            <a:endParaRPr sz="1100">
              <a:solidFill>
                <a:srgbClr val="000000"/>
              </a:solidFill>
              <a:latin typeface="Arial"/>
              <a:ea typeface="Arial"/>
              <a:cs typeface="Arial"/>
              <a:sym typeface="Arial"/>
            </a:endParaRPr>
          </a:p>
          <a:p>
            <a:pPr indent="0" lvl="0" marL="0" rtl="0" algn="l">
              <a:spcBef>
                <a:spcPts val="1000"/>
              </a:spcBef>
              <a:spcAft>
                <a:spcPts val="0"/>
              </a:spcAft>
              <a:buNone/>
            </a:pPr>
            <a:r>
              <a:t/>
            </a:r>
            <a:endParaRPr/>
          </a:p>
        </p:txBody>
      </p:sp>
      <p:sp>
        <p:nvSpPr>
          <p:cNvPr id="448" name="Google Shape;448;p4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449" name="Google Shape;449;p45"/>
          <p:cNvPicPr preferRelativeResize="0"/>
          <p:nvPr/>
        </p:nvPicPr>
        <p:blipFill>
          <a:blip r:embed="rId3">
            <a:alphaModFix/>
          </a:blip>
          <a:stretch>
            <a:fillRect/>
          </a:stretch>
        </p:blipFill>
        <p:spPr>
          <a:xfrm>
            <a:off x="1852875" y="1788625"/>
            <a:ext cx="3593775" cy="2566975"/>
          </a:xfrm>
          <a:prstGeom prst="rect">
            <a:avLst/>
          </a:prstGeom>
          <a:noFill/>
          <a:ln>
            <a:noFill/>
          </a:ln>
        </p:spPr>
      </p:pic>
      <p:sp>
        <p:nvSpPr>
          <p:cNvPr id="450" name="Google Shape;450;p45"/>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Google Shape;455;p46"/>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Range of RH measured using our sensor (20%- 90%)  </a:t>
            </a:r>
            <a:endParaRPr sz="1200"/>
          </a:p>
        </p:txBody>
      </p:sp>
      <p:sp>
        <p:nvSpPr>
          <p:cNvPr id="456" name="Google Shape;456;p46"/>
          <p:cNvSpPr txBox="1"/>
          <p:nvPr>
            <p:ph idx="1" type="body"/>
          </p:nvPr>
        </p:nvSpPr>
        <p:spPr>
          <a:xfrm>
            <a:off x="729450" y="1797950"/>
            <a:ext cx="4624500" cy="25422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sz="1100">
                <a:solidFill>
                  <a:srgbClr val="000000"/>
                </a:solidFill>
                <a:latin typeface="Arial"/>
                <a:ea typeface="Arial"/>
                <a:cs typeface="Arial"/>
                <a:sym typeface="Arial"/>
              </a:rPr>
              <a:t>RH range corresponds to the range of output voltage measured at the sensor.</a:t>
            </a:r>
            <a:endParaRPr sz="1100">
              <a:solidFill>
                <a:srgbClr val="000000"/>
              </a:solidFill>
              <a:latin typeface="Arial"/>
              <a:ea typeface="Arial"/>
              <a:cs typeface="Arial"/>
              <a:sym typeface="Arial"/>
            </a:endParaRPr>
          </a:p>
          <a:p>
            <a:pPr indent="-311150" lvl="0" marL="457200" rtl="0" algn="l">
              <a:spcBef>
                <a:spcPts val="0"/>
              </a:spcBef>
              <a:spcAft>
                <a:spcPts val="0"/>
              </a:spcAft>
              <a:buSzPts val="1300"/>
              <a:buChar char="●"/>
            </a:pPr>
            <a:r>
              <a:rPr lang="en" sz="1100">
                <a:solidFill>
                  <a:srgbClr val="000000"/>
                </a:solidFill>
                <a:latin typeface="Arial"/>
                <a:ea typeface="Arial"/>
                <a:cs typeface="Arial"/>
                <a:sym typeface="Arial"/>
              </a:rPr>
              <a:t>Max Vout =  RH of the sensor in the air (completely dry). </a:t>
            </a:r>
            <a:endParaRPr sz="1100">
              <a:solidFill>
                <a:srgbClr val="000000"/>
              </a:solidFill>
              <a:latin typeface="Arial"/>
              <a:ea typeface="Arial"/>
              <a:cs typeface="Arial"/>
              <a:sym typeface="Arial"/>
            </a:endParaRPr>
          </a:p>
          <a:p>
            <a:pPr indent="-311150" lvl="0" marL="457200" rtl="0" algn="l">
              <a:spcBef>
                <a:spcPts val="0"/>
              </a:spcBef>
              <a:spcAft>
                <a:spcPts val="0"/>
              </a:spcAft>
              <a:buSzPts val="1300"/>
              <a:buChar char="●"/>
            </a:pPr>
            <a:r>
              <a:rPr lang="en" sz="1100">
                <a:solidFill>
                  <a:srgbClr val="000000"/>
                </a:solidFill>
                <a:latin typeface="Arial"/>
                <a:ea typeface="Arial"/>
                <a:cs typeface="Arial"/>
                <a:sym typeface="Arial"/>
              </a:rPr>
              <a:t>Min Vout = 90% RH </a:t>
            </a:r>
            <a:endParaRPr sz="1100">
              <a:solidFill>
                <a:srgbClr val="000000"/>
              </a:solidFill>
              <a:latin typeface="Arial"/>
              <a:ea typeface="Arial"/>
              <a:cs typeface="Arial"/>
              <a:sym typeface="Arial"/>
            </a:endParaRPr>
          </a:p>
        </p:txBody>
      </p:sp>
      <p:sp>
        <p:nvSpPr>
          <p:cNvPr id="457" name="Google Shape;457;p4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458" name="Google Shape;458;p46"/>
          <p:cNvPicPr preferRelativeResize="0"/>
          <p:nvPr/>
        </p:nvPicPr>
        <p:blipFill>
          <a:blip r:embed="rId3">
            <a:alphaModFix/>
          </a:blip>
          <a:stretch>
            <a:fillRect/>
          </a:stretch>
        </p:blipFill>
        <p:spPr>
          <a:xfrm rot="-5400000">
            <a:off x="5200250" y="1276600"/>
            <a:ext cx="3943350" cy="2876550"/>
          </a:xfrm>
          <a:prstGeom prst="rect">
            <a:avLst/>
          </a:prstGeom>
          <a:noFill/>
          <a:ln>
            <a:noFill/>
          </a:ln>
        </p:spPr>
      </p:pic>
      <p:sp>
        <p:nvSpPr>
          <p:cNvPr id="459" name="Google Shape;459;p46"/>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sp>
        <p:nvSpPr>
          <p:cNvPr id="464" name="Google Shape;464;p47"/>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Air temperature vs RH</a:t>
            </a:r>
            <a:endParaRPr/>
          </a:p>
        </p:txBody>
      </p:sp>
      <p:sp>
        <p:nvSpPr>
          <p:cNvPr id="465" name="Google Shape;465;p4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466" name="Google Shape;466;p47"/>
          <p:cNvPicPr preferRelativeResize="0"/>
          <p:nvPr/>
        </p:nvPicPr>
        <p:blipFill>
          <a:blip r:embed="rId3">
            <a:alphaModFix/>
          </a:blip>
          <a:stretch>
            <a:fillRect/>
          </a:stretch>
        </p:blipFill>
        <p:spPr>
          <a:xfrm>
            <a:off x="2256925" y="1911400"/>
            <a:ext cx="4210050" cy="2838450"/>
          </a:xfrm>
          <a:prstGeom prst="rect">
            <a:avLst/>
          </a:prstGeom>
          <a:noFill/>
          <a:ln>
            <a:noFill/>
          </a:ln>
        </p:spPr>
      </p:pic>
      <p:sp>
        <p:nvSpPr>
          <p:cNvPr id="467" name="Google Shape;467;p47"/>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sp>
        <p:nvSpPr>
          <p:cNvPr id="472" name="Google Shape;472;p48"/>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Calibration Test Result (NaCl)</a:t>
            </a:r>
            <a:endParaRPr/>
          </a:p>
        </p:txBody>
      </p:sp>
      <p:sp>
        <p:nvSpPr>
          <p:cNvPr id="473" name="Google Shape;473;p48"/>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100">
                <a:solidFill>
                  <a:srgbClr val="000000"/>
                </a:solidFill>
                <a:highlight>
                  <a:srgbClr val="FFFFFF"/>
                </a:highlight>
                <a:latin typeface="Arial"/>
                <a:ea typeface="Arial"/>
                <a:cs typeface="Arial"/>
                <a:sym typeface="Arial"/>
              </a:rPr>
              <a:t>Experiment 1  with NaCl: </a:t>
            </a:r>
            <a:endParaRPr sz="1100">
              <a:solidFill>
                <a:srgbClr val="000000"/>
              </a:solidFill>
              <a:highlight>
                <a:srgbClr val="FFFFFF"/>
              </a:highlight>
              <a:latin typeface="Arial"/>
              <a:ea typeface="Arial"/>
              <a:cs typeface="Arial"/>
              <a:sym typeface="Arial"/>
            </a:endParaRPr>
          </a:p>
          <a:p>
            <a:pPr indent="0" lvl="0" marL="0" rtl="0" algn="l">
              <a:spcBef>
                <a:spcPts val="0"/>
              </a:spcBef>
              <a:spcAft>
                <a:spcPts val="0"/>
              </a:spcAft>
              <a:buClr>
                <a:srgbClr val="000000"/>
              </a:buClr>
              <a:buSzPts val="1100"/>
              <a:buFont typeface="Arial"/>
              <a:buNone/>
            </a:pPr>
            <a:r>
              <a:rPr b="1" lang="en" sz="1100">
                <a:solidFill>
                  <a:srgbClr val="000000"/>
                </a:solidFill>
                <a:highlight>
                  <a:srgbClr val="FFFFFF"/>
                </a:highlight>
                <a:latin typeface="Arial"/>
                <a:ea typeface="Arial"/>
                <a:cs typeface="Arial"/>
                <a:sym typeface="Arial"/>
              </a:rPr>
              <a:t>Multimeter:</a:t>
            </a:r>
            <a:endParaRPr b="1" sz="1100">
              <a:solidFill>
                <a:srgbClr val="000000"/>
              </a:solidFill>
              <a:highlight>
                <a:srgbClr val="FFFFFF"/>
              </a:highlight>
              <a:latin typeface="Arial"/>
              <a:ea typeface="Arial"/>
              <a:cs typeface="Arial"/>
              <a:sym typeface="Arial"/>
            </a:endParaRPr>
          </a:p>
          <a:p>
            <a:pPr indent="0" lvl="0" marL="0" rtl="0" algn="l">
              <a:spcBef>
                <a:spcPts val="0"/>
              </a:spcBef>
              <a:spcAft>
                <a:spcPts val="0"/>
              </a:spcAft>
              <a:buClr>
                <a:srgbClr val="000000"/>
              </a:buClr>
              <a:buSzPts val="1100"/>
              <a:buFont typeface="Arial"/>
              <a:buNone/>
            </a:pPr>
            <a:r>
              <a:rPr b="1" lang="en" sz="1100">
                <a:solidFill>
                  <a:srgbClr val="000000"/>
                </a:solidFill>
                <a:highlight>
                  <a:srgbClr val="FFFFFF"/>
                </a:highlight>
                <a:latin typeface="Arial"/>
                <a:ea typeface="Arial"/>
                <a:cs typeface="Arial"/>
                <a:sym typeface="Arial"/>
              </a:rPr>
              <a:t>Default (sensor exposed to the air): </a:t>
            </a:r>
            <a:endParaRPr b="1" sz="1100">
              <a:solidFill>
                <a:srgbClr val="000000"/>
              </a:solidFill>
              <a:highlight>
                <a:srgbClr val="FFFFFF"/>
              </a:highlight>
              <a:latin typeface="Arial"/>
              <a:ea typeface="Arial"/>
              <a:cs typeface="Arial"/>
              <a:sym typeface="Arial"/>
            </a:endParaRPr>
          </a:p>
          <a:p>
            <a:pPr indent="0" lvl="0" marL="0" rtl="0" algn="l">
              <a:spcBef>
                <a:spcPts val="0"/>
              </a:spcBef>
              <a:spcAft>
                <a:spcPts val="0"/>
              </a:spcAft>
              <a:buClr>
                <a:srgbClr val="000000"/>
              </a:buClr>
              <a:buSzPts val="1100"/>
              <a:buFont typeface="Arial"/>
              <a:buNone/>
            </a:pPr>
            <a:r>
              <a:rPr lang="en" sz="1100">
                <a:solidFill>
                  <a:srgbClr val="000000"/>
                </a:solidFill>
                <a:highlight>
                  <a:srgbClr val="FFFFFF"/>
                </a:highlight>
                <a:latin typeface="Arial"/>
                <a:ea typeface="Arial"/>
                <a:cs typeface="Arial"/>
                <a:sym typeface="Arial"/>
              </a:rPr>
              <a:t>Output voltage = 2.5 V</a:t>
            </a:r>
            <a:endParaRPr sz="110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rPr lang="en" sz="1100">
                <a:solidFill>
                  <a:srgbClr val="000000"/>
                </a:solidFill>
                <a:highlight>
                  <a:srgbClr val="FFFFFF"/>
                </a:highlight>
                <a:latin typeface="Arial"/>
                <a:ea typeface="Arial"/>
                <a:cs typeface="Arial"/>
                <a:sym typeface="Arial"/>
              </a:rPr>
              <a:t>R = 10M</a:t>
            </a:r>
            <a:endParaRPr sz="1100">
              <a:solidFill>
                <a:srgbClr val="000000"/>
              </a:solidFill>
              <a:highlight>
                <a:srgbClr val="FFFFFF"/>
              </a:highlight>
              <a:latin typeface="Arial"/>
              <a:ea typeface="Arial"/>
              <a:cs typeface="Arial"/>
              <a:sym typeface="Arial"/>
            </a:endParaRPr>
          </a:p>
          <a:p>
            <a:pPr indent="0" lvl="0" marL="0" rtl="0" algn="l">
              <a:spcBef>
                <a:spcPts val="0"/>
              </a:spcBef>
              <a:spcAft>
                <a:spcPts val="0"/>
              </a:spcAft>
              <a:buClr>
                <a:srgbClr val="000000"/>
              </a:buClr>
              <a:buSzPts val="1100"/>
              <a:buFont typeface="Arial"/>
              <a:buNone/>
            </a:pPr>
            <a:r>
              <a:t/>
            </a:r>
            <a:endParaRPr sz="1100">
              <a:solidFill>
                <a:srgbClr val="000000"/>
              </a:solidFill>
              <a:highlight>
                <a:srgbClr val="FFFFFF"/>
              </a:highlight>
              <a:latin typeface="Arial"/>
              <a:ea typeface="Arial"/>
              <a:cs typeface="Arial"/>
              <a:sym typeface="Arial"/>
            </a:endParaRPr>
          </a:p>
          <a:p>
            <a:pPr indent="0" lvl="0" marL="0" rtl="0" algn="l">
              <a:spcBef>
                <a:spcPts val="0"/>
              </a:spcBef>
              <a:spcAft>
                <a:spcPts val="0"/>
              </a:spcAft>
              <a:buClr>
                <a:srgbClr val="000000"/>
              </a:buClr>
              <a:buSzPts val="1100"/>
              <a:buFont typeface="Arial"/>
              <a:buNone/>
            </a:pPr>
            <a:r>
              <a:rPr b="1" lang="en" sz="1100">
                <a:solidFill>
                  <a:srgbClr val="000000"/>
                </a:solidFill>
                <a:highlight>
                  <a:srgbClr val="FFFFFF"/>
                </a:highlight>
                <a:latin typeface="Arial"/>
                <a:ea typeface="Arial"/>
                <a:cs typeface="Arial"/>
                <a:sym typeface="Arial"/>
              </a:rPr>
              <a:t>75% RH (NaCl):</a:t>
            </a:r>
            <a:r>
              <a:rPr lang="en" sz="1100">
                <a:solidFill>
                  <a:srgbClr val="000000"/>
                </a:solidFill>
                <a:highlight>
                  <a:srgbClr val="FFFFFF"/>
                </a:highlight>
                <a:latin typeface="Arial"/>
                <a:ea typeface="Arial"/>
                <a:cs typeface="Arial"/>
                <a:sym typeface="Arial"/>
              </a:rPr>
              <a:t> </a:t>
            </a:r>
            <a:endParaRPr sz="1100">
              <a:solidFill>
                <a:srgbClr val="000000"/>
              </a:solidFill>
              <a:highlight>
                <a:srgbClr val="FFFFFF"/>
              </a:highlight>
              <a:latin typeface="Arial"/>
              <a:ea typeface="Arial"/>
              <a:cs typeface="Arial"/>
              <a:sym typeface="Arial"/>
            </a:endParaRPr>
          </a:p>
          <a:p>
            <a:pPr indent="0" lvl="0" marL="0" rtl="0" algn="l">
              <a:spcBef>
                <a:spcPts val="0"/>
              </a:spcBef>
              <a:spcAft>
                <a:spcPts val="0"/>
              </a:spcAft>
              <a:buClr>
                <a:srgbClr val="000000"/>
              </a:buClr>
              <a:buSzPts val="1100"/>
              <a:buFont typeface="Arial"/>
              <a:buNone/>
            </a:pPr>
            <a:r>
              <a:rPr lang="en" sz="1100">
                <a:solidFill>
                  <a:srgbClr val="000000"/>
                </a:solidFill>
                <a:highlight>
                  <a:srgbClr val="FFFFFF"/>
                </a:highlight>
                <a:latin typeface="Arial"/>
                <a:ea typeface="Arial"/>
                <a:cs typeface="Arial"/>
                <a:sym typeface="Arial"/>
              </a:rPr>
              <a:t>Output voltage = 0.69V </a:t>
            </a:r>
            <a:endParaRPr sz="1100">
              <a:solidFill>
                <a:srgbClr val="000000"/>
              </a:solidFill>
              <a:highlight>
                <a:srgbClr val="FFFFFF"/>
              </a:highlight>
              <a:latin typeface="Arial"/>
              <a:ea typeface="Arial"/>
              <a:cs typeface="Arial"/>
              <a:sym typeface="Arial"/>
            </a:endParaRPr>
          </a:p>
          <a:p>
            <a:pPr indent="0" lvl="0" marL="0" rtl="0" algn="l">
              <a:spcBef>
                <a:spcPts val="0"/>
              </a:spcBef>
              <a:spcAft>
                <a:spcPts val="0"/>
              </a:spcAft>
              <a:buClr>
                <a:srgbClr val="000000"/>
              </a:buClr>
              <a:buSzPts val="1100"/>
              <a:buFont typeface="Arial"/>
              <a:buNone/>
            </a:pPr>
            <a:r>
              <a:rPr lang="en" sz="1100">
                <a:solidFill>
                  <a:srgbClr val="000000"/>
                </a:solidFill>
                <a:highlight>
                  <a:srgbClr val="FFFFFF"/>
                </a:highlight>
                <a:latin typeface="Arial"/>
                <a:ea typeface="Arial"/>
                <a:cs typeface="Arial"/>
                <a:sym typeface="Arial"/>
              </a:rPr>
              <a:t>R = 2.19M</a:t>
            </a:r>
            <a:endParaRPr sz="1100">
              <a:solidFill>
                <a:srgbClr val="000000"/>
              </a:solidFill>
              <a:highlight>
                <a:srgbClr val="FFFFFF"/>
              </a:highlight>
              <a:latin typeface="Arial"/>
              <a:ea typeface="Arial"/>
              <a:cs typeface="Arial"/>
              <a:sym typeface="Arial"/>
            </a:endParaRPr>
          </a:p>
          <a:p>
            <a:pPr indent="0" lvl="0" marL="0" rtl="0" algn="l">
              <a:spcBef>
                <a:spcPts val="0"/>
              </a:spcBef>
              <a:spcAft>
                <a:spcPts val="1600"/>
              </a:spcAft>
              <a:buNone/>
            </a:pPr>
            <a:r>
              <a:t/>
            </a:r>
            <a:endParaRPr/>
          </a:p>
        </p:txBody>
      </p:sp>
      <p:sp>
        <p:nvSpPr>
          <p:cNvPr id="474" name="Google Shape;474;p4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475" name="Google Shape;475;p48"/>
          <p:cNvPicPr preferRelativeResize="0"/>
          <p:nvPr/>
        </p:nvPicPr>
        <p:blipFill>
          <a:blip r:embed="rId3">
            <a:alphaModFix/>
          </a:blip>
          <a:stretch>
            <a:fillRect/>
          </a:stretch>
        </p:blipFill>
        <p:spPr>
          <a:xfrm>
            <a:off x="3351300" y="2227325"/>
            <a:ext cx="2264750" cy="1708500"/>
          </a:xfrm>
          <a:prstGeom prst="rect">
            <a:avLst/>
          </a:prstGeom>
          <a:noFill/>
          <a:ln>
            <a:noFill/>
          </a:ln>
        </p:spPr>
      </p:pic>
      <p:pic>
        <p:nvPicPr>
          <p:cNvPr id="476" name="Google Shape;476;p48"/>
          <p:cNvPicPr preferRelativeResize="0"/>
          <p:nvPr/>
        </p:nvPicPr>
        <p:blipFill>
          <a:blip r:embed="rId4">
            <a:alphaModFix/>
          </a:blip>
          <a:stretch>
            <a:fillRect/>
          </a:stretch>
        </p:blipFill>
        <p:spPr>
          <a:xfrm>
            <a:off x="5616050" y="2227325"/>
            <a:ext cx="2277983" cy="1708500"/>
          </a:xfrm>
          <a:prstGeom prst="rect">
            <a:avLst/>
          </a:prstGeom>
          <a:noFill/>
          <a:ln>
            <a:noFill/>
          </a:ln>
        </p:spPr>
      </p:pic>
      <p:sp>
        <p:nvSpPr>
          <p:cNvPr id="477" name="Google Shape;477;p48"/>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sp>
        <p:nvSpPr>
          <p:cNvPr id="482" name="Google Shape;482;p49"/>
          <p:cNvSpPr txBox="1"/>
          <p:nvPr>
            <p:ph type="title"/>
          </p:nvPr>
        </p:nvSpPr>
        <p:spPr>
          <a:xfrm>
            <a:off x="687375" y="64520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Calibration Test Result (NaCl)</a:t>
            </a:r>
            <a:endParaRPr/>
          </a:p>
        </p:txBody>
      </p:sp>
      <p:sp>
        <p:nvSpPr>
          <p:cNvPr id="483" name="Google Shape;483;p4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484" name="Google Shape;484;p49"/>
          <p:cNvPicPr preferRelativeResize="0"/>
          <p:nvPr/>
        </p:nvPicPr>
        <p:blipFill>
          <a:blip r:embed="rId3">
            <a:alphaModFix/>
          </a:blip>
          <a:stretch>
            <a:fillRect/>
          </a:stretch>
        </p:blipFill>
        <p:spPr>
          <a:xfrm>
            <a:off x="4572000" y="1390875"/>
            <a:ext cx="4374832" cy="3307800"/>
          </a:xfrm>
          <a:prstGeom prst="rect">
            <a:avLst/>
          </a:prstGeom>
          <a:noFill/>
          <a:ln>
            <a:noFill/>
          </a:ln>
        </p:spPr>
      </p:pic>
      <p:pic>
        <p:nvPicPr>
          <p:cNvPr id="485" name="Google Shape;485;p49"/>
          <p:cNvPicPr preferRelativeResize="0"/>
          <p:nvPr/>
        </p:nvPicPr>
        <p:blipFill>
          <a:blip r:embed="rId4">
            <a:alphaModFix/>
          </a:blip>
          <a:stretch>
            <a:fillRect/>
          </a:stretch>
        </p:blipFill>
        <p:spPr>
          <a:xfrm>
            <a:off x="543225" y="1307600"/>
            <a:ext cx="3891584" cy="3658301"/>
          </a:xfrm>
          <a:prstGeom prst="rect">
            <a:avLst/>
          </a:prstGeom>
          <a:noFill/>
          <a:ln>
            <a:noFill/>
          </a:ln>
        </p:spPr>
      </p:pic>
      <p:sp>
        <p:nvSpPr>
          <p:cNvPr id="486" name="Google Shape;486;p49"/>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0" name="Shape 490"/>
        <p:cNvGrpSpPr/>
        <p:nvPr/>
      </p:nvGrpSpPr>
      <p:grpSpPr>
        <a:xfrm>
          <a:off x="0" y="0"/>
          <a:ext cx="0" cy="0"/>
          <a:chOff x="0" y="0"/>
          <a:chExt cx="0" cy="0"/>
        </a:xfrm>
      </p:grpSpPr>
      <p:sp>
        <p:nvSpPr>
          <p:cNvPr id="491" name="Google Shape;491;p50"/>
          <p:cNvSpPr txBox="1"/>
          <p:nvPr>
            <p:ph type="title"/>
          </p:nvPr>
        </p:nvSpPr>
        <p:spPr>
          <a:xfrm>
            <a:off x="729450" y="5946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Calibration Test Result</a:t>
            </a:r>
            <a:endParaRPr/>
          </a:p>
          <a:p>
            <a:pPr indent="0" lvl="0" marL="0" rtl="0" algn="l">
              <a:spcBef>
                <a:spcPts val="0"/>
              </a:spcBef>
              <a:spcAft>
                <a:spcPts val="0"/>
              </a:spcAft>
              <a:buNone/>
            </a:pPr>
            <a:r>
              <a:t/>
            </a:r>
            <a:endParaRPr/>
          </a:p>
        </p:txBody>
      </p:sp>
      <p:sp>
        <p:nvSpPr>
          <p:cNvPr id="492" name="Google Shape;492;p5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493" name="Google Shape;493;p50"/>
          <p:cNvPicPr preferRelativeResize="0"/>
          <p:nvPr/>
        </p:nvPicPr>
        <p:blipFill>
          <a:blip r:embed="rId3">
            <a:alphaModFix/>
          </a:blip>
          <a:stretch>
            <a:fillRect/>
          </a:stretch>
        </p:blipFill>
        <p:spPr>
          <a:xfrm>
            <a:off x="335288" y="1478250"/>
            <a:ext cx="8477024" cy="3271600"/>
          </a:xfrm>
          <a:prstGeom prst="rect">
            <a:avLst/>
          </a:prstGeom>
          <a:noFill/>
          <a:ln>
            <a:noFill/>
          </a:ln>
        </p:spPr>
      </p:pic>
      <p:sp>
        <p:nvSpPr>
          <p:cNvPr id="494" name="Google Shape;494;p50"/>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8" name="Shape 498"/>
        <p:cNvGrpSpPr/>
        <p:nvPr/>
      </p:nvGrpSpPr>
      <p:grpSpPr>
        <a:xfrm>
          <a:off x="0" y="0"/>
          <a:ext cx="0" cy="0"/>
          <a:chOff x="0" y="0"/>
          <a:chExt cx="0" cy="0"/>
        </a:xfrm>
      </p:grpSpPr>
      <p:sp>
        <p:nvSpPr>
          <p:cNvPr id="499" name="Google Shape;499;p5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500" name="Google Shape;500;p51"/>
          <p:cNvSpPr txBox="1"/>
          <p:nvPr>
            <p:ph type="title"/>
          </p:nvPr>
        </p:nvSpPr>
        <p:spPr>
          <a:xfrm>
            <a:off x="729450" y="5946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Calibration Test Result</a:t>
            </a:r>
            <a:endParaRPr/>
          </a:p>
          <a:p>
            <a:pPr indent="0" lvl="0" marL="0" rtl="0" algn="l">
              <a:spcBef>
                <a:spcPts val="0"/>
              </a:spcBef>
              <a:spcAft>
                <a:spcPts val="0"/>
              </a:spcAft>
              <a:buNone/>
            </a:pPr>
            <a:r>
              <a:t/>
            </a:r>
            <a:endParaRPr/>
          </a:p>
        </p:txBody>
      </p:sp>
      <p:pic>
        <p:nvPicPr>
          <p:cNvPr id="501" name="Google Shape;501;p51"/>
          <p:cNvPicPr preferRelativeResize="0"/>
          <p:nvPr/>
        </p:nvPicPr>
        <p:blipFill>
          <a:blip r:embed="rId3">
            <a:alphaModFix/>
          </a:blip>
          <a:stretch>
            <a:fillRect/>
          </a:stretch>
        </p:blipFill>
        <p:spPr>
          <a:xfrm>
            <a:off x="3200825" y="1129875"/>
            <a:ext cx="5626180" cy="3708825"/>
          </a:xfrm>
          <a:prstGeom prst="rect">
            <a:avLst/>
          </a:prstGeom>
          <a:noFill/>
          <a:ln>
            <a:noFill/>
          </a:ln>
        </p:spPr>
      </p:pic>
      <p:sp>
        <p:nvSpPr>
          <p:cNvPr id="502" name="Google Shape;502;p51"/>
          <p:cNvSpPr txBox="1"/>
          <p:nvPr/>
        </p:nvSpPr>
        <p:spPr>
          <a:xfrm>
            <a:off x="240125" y="1592350"/>
            <a:ext cx="2960700" cy="849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Shows a linear relationship for humidity &gt; 20~30%</a:t>
            </a:r>
            <a:endParaRPr/>
          </a:p>
          <a:p>
            <a:pPr indent="0" lvl="0" marL="457200" rtl="0" algn="l">
              <a:spcBef>
                <a:spcPts val="0"/>
              </a:spcBef>
              <a:spcAft>
                <a:spcPts val="0"/>
              </a:spcAft>
              <a:buNone/>
            </a:pPr>
            <a:r>
              <a:rPr lang="en"/>
              <a:t> </a:t>
            </a:r>
            <a:endParaRPr/>
          </a:p>
        </p:txBody>
      </p:sp>
      <p:sp>
        <p:nvSpPr>
          <p:cNvPr id="503" name="Google Shape;503;p51"/>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16"/>
          <p:cNvSpPr txBox="1"/>
          <p:nvPr>
            <p:ph type="title"/>
          </p:nvPr>
        </p:nvSpPr>
        <p:spPr>
          <a:xfrm>
            <a:off x="667250" y="6480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a:t>Problem Statement</a:t>
            </a:r>
            <a:endParaRPr/>
          </a:p>
        </p:txBody>
      </p:sp>
      <p:sp>
        <p:nvSpPr>
          <p:cNvPr id="107" name="Google Shape;107;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108" name="Google Shape;108;p16"/>
          <p:cNvPicPr preferRelativeResize="0"/>
          <p:nvPr/>
        </p:nvPicPr>
        <p:blipFill>
          <a:blip r:embed="rId4">
            <a:alphaModFix/>
          </a:blip>
          <a:stretch>
            <a:fillRect/>
          </a:stretch>
        </p:blipFill>
        <p:spPr>
          <a:xfrm>
            <a:off x="1002575" y="3043250"/>
            <a:ext cx="3225751" cy="1893939"/>
          </a:xfrm>
          <a:prstGeom prst="rect">
            <a:avLst/>
          </a:prstGeom>
          <a:noFill/>
          <a:ln>
            <a:noFill/>
          </a:ln>
        </p:spPr>
      </p:pic>
      <p:sp>
        <p:nvSpPr>
          <p:cNvPr id="109" name="Google Shape;109;p16"/>
          <p:cNvSpPr/>
          <p:nvPr/>
        </p:nvSpPr>
        <p:spPr>
          <a:xfrm>
            <a:off x="594550" y="1514025"/>
            <a:ext cx="2609700" cy="1613700"/>
          </a:xfrm>
          <a:prstGeom prst="wedgeRect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lnSpc>
                <a:spcPct val="115000"/>
              </a:lnSpc>
              <a:spcBef>
                <a:spcPts val="0"/>
              </a:spcBef>
              <a:spcAft>
                <a:spcPts val="1600"/>
              </a:spcAft>
              <a:buNone/>
            </a:pPr>
            <a:r>
              <a:rPr b="1" lang="en">
                <a:solidFill>
                  <a:schemeClr val="dk2"/>
                </a:solidFill>
              </a:rPr>
              <a:t>…...</a:t>
            </a:r>
            <a:r>
              <a:rPr b="1" lang="en">
                <a:solidFill>
                  <a:schemeClr val="dk2"/>
                </a:solidFill>
              </a:rPr>
              <a:t>Let me take </a:t>
            </a:r>
            <a:r>
              <a:rPr b="1" lang="en">
                <a:solidFill>
                  <a:schemeClr val="dk2"/>
                </a:solidFill>
              </a:rPr>
              <a:t>a</a:t>
            </a:r>
            <a:r>
              <a:rPr b="1" lang="en">
                <a:solidFill>
                  <a:schemeClr val="dk2"/>
                </a:solidFill>
              </a:rPr>
              <a:t> look, </a:t>
            </a:r>
            <a:r>
              <a:rPr lang="en">
                <a:solidFill>
                  <a:schemeClr val="dk2"/>
                </a:solidFill>
              </a:rPr>
              <a:t>it’s time</a:t>
            </a:r>
            <a:r>
              <a:rPr b="1" lang="en" sz="2400">
                <a:solidFill>
                  <a:schemeClr val="dk2"/>
                </a:solidFill>
              </a:rPr>
              <a:t> </a:t>
            </a:r>
            <a:r>
              <a:rPr lang="en">
                <a:solidFill>
                  <a:schemeClr val="dk2"/>
                </a:solidFill>
              </a:rPr>
              <a:t>to</a:t>
            </a:r>
            <a:r>
              <a:rPr b="1" lang="en">
                <a:solidFill>
                  <a:schemeClr val="dk2"/>
                </a:solidFill>
              </a:rPr>
              <a:t> </a:t>
            </a:r>
            <a:r>
              <a:rPr b="1" lang="en">
                <a:solidFill>
                  <a:schemeClr val="accent1"/>
                </a:solidFill>
              </a:rPr>
              <a:t>plant, harvest and irrigate my fields to result in higher yields.</a:t>
            </a:r>
            <a:endParaRPr b="1"/>
          </a:p>
        </p:txBody>
      </p:sp>
      <p:pic>
        <p:nvPicPr>
          <p:cNvPr descr="Capture.JPG" id="110" name="Google Shape;110;p16"/>
          <p:cNvPicPr preferRelativeResize="0"/>
          <p:nvPr/>
        </p:nvPicPr>
        <p:blipFill>
          <a:blip r:embed="rId5">
            <a:alphaModFix/>
          </a:blip>
          <a:stretch>
            <a:fillRect/>
          </a:stretch>
        </p:blipFill>
        <p:spPr>
          <a:xfrm>
            <a:off x="4724174" y="1147138"/>
            <a:ext cx="4306600" cy="3146466"/>
          </a:xfrm>
          <a:prstGeom prst="rect">
            <a:avLst/>
          </a:prstGeom>
          <a:noFill/>
          <a:ln>
            <a:noFill/>
          </a:ln>
        </p:spPr>
      </p:pic>
      <p:sp>
        <p:nvSpPr>
          <p:cNvPr id="111" name="Google Shape;111;p16"/>
          <p:cNvSpPr txBox="1"/>
          <p:nvPr/>
        </p:nvSpPr>
        <p:spPr>
          <a:xfrm>
            <a:off x="5809025" y="4334350"/>
            <a:ext cx="1746900" cy="3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HarvestGeek IoT model in farming</a:t>
            </a:r>
            <a:endParaRPr sz="800"/>
          </a:p>
          <a:p>
            <a:pPr indent="0" lvl="0" marL="0" rtl="0" algn="l">
              <a:spcBef>
                <a:spcPts val="0"/>
              </a:spcBef>
              <a:spcAft>
                <a:spcPts val="0"/>
              </a:spcAft>
              <a:buNone/>
            </a:pPr>
            <a:r>
              <a:t/>
            </a:r>
            <a:endParaRPr sz="8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Google Shape;508;p52"/>
          <p:cNvSpPr txBox="1"/>
          <p:nvPr>
            <p:ph type="title"/>
          </p:nvPr>
        </p:nvSpPr>
        <p:spPr>
          <a:xfrm>
            <a:off x="729450" y="70412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Detailed Design - </a:t>
            </a:r>
            <a:r>
              <a:rPr lang="en" sz="1400">
                <a:solidFill>
                  <a:srgbClr val="000000"/>
                </a:solidFill>
                <a:highlight>
                  <a:srgbClr val="FFFFFF"/>
                </a:highlight>
                <a:latin typeface="Arial"/>
                <a:ea typeface="Arial"/>
                <a:cs typeface="Arial"/>
                <a:sym typeface="Arial"/>
              </a:rPr>
              <a:t>Gypsum based sensor design:</a:t>
            </a:r>
            <a:endParaRPr sz="140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t/>
            </a:r>
            <a:endParaRPr/>
          </a:p>
        </p:txBody>
      </p:sp>
      <p:sp>
        <p:nvSpPr>
          <p:cNvPr id="509" name="Google Shape;509;p52"/>
          <p:cNvSpPr txBox="1"/>
          <p:nvPr>
            <p:ph idx="1" type="body"/>
          </p:nvPr>
        </p:nvSpPr>
        <p:spPr>
          <a:xfrm>
            <a:off x="729450" y="1410750"/>
            <a:ext cx="5289600" cy="292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Controlling Resistivity constant :</a:t>
            </a:r>
            <a:endParaRPr/>
          </a:p>
          <a:p>
            <a:pPr indent="-311150" lvl="0" marL="457200" rtl="0" algn="l">
              <a:spcBef>
                <a:spcPts val="1600"/>
              </a:spcBef>
              <a:spcAft>
                <a:spcPts val="0"/>
              </a:spcAft>
              <a:buSzPts val="1300"/>
              <a:buChar char="●"/>
            </a:pPr>
            <a:r>
              <a:rPr lang="en" sz="1100">
                <a:solidFill>
                  <a:srgbClr val="000000"/>
                </a:solidFill>
                <a:latin typeface="Arial"/>
                <a:ea typeface="Arial"/>
                <a:cs typeface="Arial"/>
                <a:sym typeface="Arial"/>
              </a:rPr>
              <a:t>The cell resistivity is directly proportional to the electrode</a:t>
            </a:r>
            <a:br>
              <a:rPr lang="en" sz="1100">
                <a:solidFill>
                  <a:srgbClr val="000000"/>
                </a:solidFill>
                <a:latin typeface="Arial"/>
                <a:ea typeface="Arial"/>
                <a:cs typeface="Arial"/>
                <a:sym typeface="Arial"/>
              </a:rPr>
            </a:br>
            <a:r>
              <a:rPr lang="en" sz="1100">
                <a:solidFill>
                  <a:srgbClr val="000000"/>
                </a:solidFill>
                <a:latin typeface="Arial"/>
                <a:ea typeface="Arial"/>
                <a:cs typeface="Arial"/>
                <a:sym typeface="Arial"/>
              </a:rPr>
              <a:t> area (A), and inversely proportional to the electrode </a:t>
            </a:r>
            <a:br>
              <a:rPr lang="en" sz="1100">
                <a:solidFill>
                  <a:srgbClr val="000000"/>
                </a:solidFill>
                <a:latin typeface="Arial"/>
                <a:ea typeface="Arial"/>
                <a:cs typeface="Arial"/>
                <a:sym typeface="Arial"/>
              </a:rPr>
            </a:br>
            <a:r>
              <a:rPr lang="en" sz="1100">
                <a:solidFill>
                  <a:srgbClr val="000000"/>
                </a:solidFill>
                <a:latin typeface="Arial"/>
                <a:ea typeface="Arial"/>
                <a:cs typeface="Arial"/>
                <a:sym typeface="Arial"/>
              </a:rPr>
              <a:t>separation (S)</a:t>
            </a:r>
            <a:endParaRPr/>
          </a:p>
        </p:txBody>
      </p:sp>
      <p:sp>
        <p:nvSpPr>
          <p:cNvPr id="510" name="Google Shape;510;p5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11" name="Google Shape;511;p52"/>
          <p:cNvPicPr preferRelativeResize="0"/>
          <p:nvPr/>
        </p:nvPicPr>
        <p:blipFill>
          <a:blip r:embed="rId3">
            <a:alphaModFix/>
          </a:blip>
          <a:stretch>
            <a:fillRect/>
          </a:stretch>
        </p:blipFill>
        <p:spPr>
          <a:xfrm>
            <a:off x="1617225" y="2755475"/>
            <a:ext cx="2486025" cy="1743075"/>
          </a:xfrm>
          <a:prstGeom prst="rect">
            <a:avLst/>
          </a:prstGeom>
          <a:noFill/>
          <a:ln>
            <a:noFill/>
          </a:ln>
        </p:spPr>
      </p:pic>
      <p:pic>
        <p:nvPicPr>
          <p:cNvPr id="512" name="Google Shape;512;p52"/>
          <p:cNvPicPr preferRelativeResize="0"/>
          <p:nvPr/>
        </p:nvPicPr>
        <p:blipFill>
          <a:blip r:embed="rId4">
            <a:alphaModFix/>
          </a:blip>
          <a:stretch>
            <a:fillRect/>
          </a:stretch>
        </p:blipFill>
        <p:spPr>
          <a:xfrm>
            <a:off x="5253025" y="1088825"/>
            <a:ext cx="3461950" cy="3573050"/>
          </a:xfrm>
          <a:prstGeom prst="rect">
            <a:avLst/>
          </a:prstGeom>
          <a:noFill/>
          <a:ln>
            <a:noFill/>
          </a:ln>
        </p:spPr>
      </p:pic>
      <p:sp>
        <p:nvSpPr>
          <p:cNvPr id="513" name="Google Shape;513;p52"/>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7" name="Shape 517"/>
        <p:cNvGrpSpPr/>
        <p:nvPr/>
      </p:nvGrpSpPr>
      <p:grpSpPr>
        <a:xfrm>
          <a:off x="0" y="0"/>
          <a:ext cx="0" cy="0"/>
          <a:chOff x="0" y="0"/>
          <a:chExt cx="0" cy="0"/>
        </a:xfrm>
      </p:grpSpPr>
      <p:sp>
        <p:nvSpPr>
          <p:cNvPr id="518" name="Google Shape;518;p53"/>
          <p:cNvSpPr txBox="1"/>
          <p:nvPr>
            <p:ph type="title"/>
          </p:nvPr>
        </p:nvSpPr>
        <p:spPr>
          <a:xfrm>
            <a:off x="787475" y="614975"/>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200"/>
              <a:t>Prototype</a:t>
            </a:r>
            <a:endParaRPr sz="1200"/>
          </a:p>
          <a:p>
            <a:pPr indent="0" lvl="0" marL="0" rtl="0" algn="l">
              <a:spcBef>
                <a:spcPts val="0"/>
              </a:spcBef>
              <a:spcAft>
                <a:spcPts val="0"/>
              </a:spcAft>
              <a:buClr>
                <a:srgbClr val="000000"/>
              </a:buClr>
              <a:buSzPts val="1100"/>
              <a:buFont typeface="Arial"/>
              <a:buNone/>
            </a:pPr>
            <a:r>
              <a:rPr lang="en" sz="1200"/>
              <a:t>Leaf nodes PCB  </a:t>
            </a:r>
            <a:endParaRPr/>
          </a:p>
        </p:txBody>
      </p:sp>
      <p:sp>
        <p:nvSpPr>
          <p:cNvPr id="519" name="Google Shape;519;p5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520" name="Google Shape;520;p53"/>
          <p:cNvPicPr preferRelativeResize="0"/>
          <p:nvPr/>
        </p:nvPicPr>
        <p:blipFill rotWithShape="1">
          <a:blip r:embed="rId3">
            <a:alphaModFix/>
          </a:blip>
          <a:srcRect b="35186" l="0" r="0" t="0"/>
          <a:stretch/>
        </p:blipFill>
        <p:spPr>
          <a:xfrm>
            <a:off x="4269361" y="1563175"/>
            <a:ext cx="2782489" cy="2408525"/>
          </a:xfrm>
          <a:prstGeom prst="rect">
            <a:avLst/>
          </a:prstGeom>
          <a:noFill/>
          <a:ln cap="flat" cmpd="sng" w="9525">
            <a:solidFill>
              <a:srgbClr val="000000"/>
            </a:solidFill>
            <a:prstDash val="solid"/>
            <a:round/>
            <a:headEnd len="sm" w="sm" type="none"/>
            <a:tailEnd len="sm" w="sm" type="none"/>
          </a:ln>
        </p:spPr>
      </p:pic>
      <p:pic>
        <p:nvPicPr>
          <p:cNvPr id="521" name="Google Shape;521;p53"/>
          <p:cNvPicPr preferRelativeResize="0"/>
          <p:nvPr/>
        </p:nvPicPr>
        <p:blipFill rotWithShape="1">
          <a:blip r:embed="rId4">
            <a:alphaModFix/>
          </a:blip>
          <a:srcRect b="23124" l="0" r="0" t="13572"/>
          <a:stretch/>
        </p:blipFill>
        <p:spPr>
          <a:xfrm>
            <a:off x="1411088" y="1563175"/>
            <a:ext cx="2858275" cy="2408525"/>
          </a:xfrm>
          <a:prstGeom prst="rect">
            <a:avLst/>
          </a:prstGeom>
          <a:noFill/>
          <a:ln cap="flat" cmpd="sng" w="9525">
            <a:solidFill>
              <a:srgbClr val="000000"/>
            </a:solidFill>
            <a:prstDash val="solid"/>
            <a:round/>
            <a:headEnd len="sm" w="sm" type="none"/>
            <a:tailEnd len="sm" w="sm" type="none"/>
          </a:ln>
        </p:spPr>
      </p:pic>
      <p:sp>
        <p:nvSpPr>
          <p:cNvPr id="522" name="Google Shape;522;p53"/>
          <p:cNvSpPr txBox="1"/>
          <p:nvPr/>
        </p:nvSpPr>
        <p:spPr>
          <a:xfrm>
            <a:off x="1907975" y="1150175"/>
            <a:ext cx="1864500" cy="35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Voltage Regulator</a:t>
            </a:r>
            <a:endParaRPr/>
          </a:p>
        </p:txBody>
      </p:sp>
      <p:sp>
        <p:nvSpPr>
          <p:cNvPr id="523" name="Google Shape;523;p53"/>
          <p:cNvSpPr txBox="1"/>
          <p:nvPr/>
        </p:nvSpPr>
        <p:spPr>
          <a:xfrm>
            <a:off x="4643000" y="1150175"/>
            <a:ext cx="1864500" cy="35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Microcontroller</a:t>
            </a:r>
            <a:endParaRPr/>
          </a:p>
        </p:txBody>
      </p:sp>
      <p:sp>
        <p:nvSpPr>
          <p:cNvPr id="524" name="Google Shape;524;p53"/>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17"/>
          <p:cNvSpPr txBox="1"/>
          <p:nvPr>
            <p:ph type="title"/>
          </p:nvPr>
        </p:nvSpPr>
        <p:spPr>
          <a:xfrm>
            <a:off x="729450" y="556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Conceptual Sketch</a:t>
            </a:r>
            <a:endParaRPr/>
          </a:p>
        </p:txBody>
      </p:sp>
      <p:sp>
        <p:nvSpPr>
          <p:cNvPr id="117" name="Google Shape;117;p17"/>
          <p:cNvSpPr/>
          <p:nvPr/>
        </p:nvSpPr>
        <p:spPr>
          <a:xfrm>
            <a:off x="6771450" y="1648575"/>
            <a:ext cx="412200" cy="3936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7"/>
          <p:cNvSpPr/>
          <p:nvPr/>
        </p:nvSpPr>
        <p:spPr>
          <a:xfrm>
            <a:off x="7405850" y="3120600"/>
            <a:ext cx="412200" cy="3936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7"/>
          <p:cNvSpPr/>
          <p:nvPr/>
        </p:nvSpPr>
        <p:spPr>
          <a:xfrm>
            <a:off x="6359250" y="3120600"/>
            <a:ext cx="412200" cy="3936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7"/>
          <p:cNvSpPr/>
          <p:nvPr/>
        </p:nvSpPr>
        <p:spPr>
          <a:xfrm>
            <a:off x="5649925" y="1742525"/>
            <a:ext cx="412200" cy="3936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7"/>
          <p:cNvSpPr/>
          <p:nvPr/>
        </p:nvSpPr>
        <p:spPr>
          <a:xfrm>
            <a:off x="7167825" y="3884500"/>
            <a:ext cx="412200" cy="3936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7"/>
          <p:cNvSpPr/>
          <p:nvPr/>
        </p:nvSpPr>
        <p:spPr>
          <a:xfrm>
            <a:off x="5649925" y="3884500"/>
            <a:ext cx="412200" cy="3936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7"/>
          <p:cNvSpPr/>
          <p:nvPr/>
        </p:nvSpPr>
        <p:spPr>
          <a:xfrm>
            <a:off x="4693200" y="2509900"/>
            <a:ext cx="412200" cy="3936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7"/>
          <p:cNvSpPr/>
          <p:nvPr/>
        </p:nvSpPr>
        <p:spPr>
          <a:xfrm>
            <a:off x="8117675" y="1863150"/>
            <a:ext cx="412200" cy="3936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7"/>
          <p:cNvSpPr/>
          <p:nvPr/>
        </p:nvSpPr>
        <p:spPr>
          <a:xfrm>
            <a:off x="7969700" y="3631900"/>
            <a:ext cx="412200" cy="3936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7"/>
          <p:cNvSpPr/>
          <p:nvPr/>
        </p:nvSpPr>
        <p:spPr>
          <a:xfrm>
            <a:off x="8117675" y="2571750"/>
            <a:ext cx="412200" cy="3936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7"/>
          <p:cNvSpPr/>
          <p:nvPr/>
        </p:nvSpPr>
        <p:spPr>
          <a:xfrm>
            <a:off x="4544225" y="3884500"/>
            <a:ext cx="412200" cy="3936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7"/>
          <p:cNvSpPr/>
          <p:nvPr/>
        </p:nvSpPr>
        <p:spPr>
          <a:xfrm>
            <a:off x="3956175" y="1648575"/>
            <a:ext cx="412200" cy="3936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7"/>
          <p:cNvSpPr/>
          <p:nvPr/>
        </p:nvSpPr>
        <p:spPr>
          <a:xfrm>
            <a:off x="3069450" y="3834475"/>
            <a:ext cx="412200" cy="3936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7"/>
          <p:cNvSpPr/>
          <p:nvPr/>
        </p:nvSpPr>
        <p:spPr>
          <a:xfrm>
            <a:off x="2799725" y="2347150"/>
            <a:ext cx="798900" cy="719100"/>
          </a:xfrm>
          <a:prstGeom prst="ellipse">
            <a:avLst/>
          </a:prstGeom>
          <a:solidFill>
            <a:schemeClr val="accent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7"/>
          <p:cNvSpPr/>
          <p:nvPr/>
        </p:nvSpPr>
        <p:spPr>
          <a:xfrm>
            <a:off x="543250" y="2791950"/>
            <a:ext cx="1729728" cy="817344"/>
          </a:xfrm>
          <a:prstGeom prst="cloud">
            <a:avLst/>
          </a:prstGeom>
          <a:solidFill>
            <a:schemeClr val="accen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Web Server</a:t>
            </a:r>
            <a:endParaRPr>
              <a:solidFill>
                <a:srgbClr val="FFFFFF"/>
              </a:solidFill>
            </a:endParaRPr>
          </a:p>
        </p:txBody>
      </p:sp>
      <p:cxnSp>
        <p:nvCxnSpPr>
          <p:cNvPr id="132" name="Google Shape;132;p17"/>
          <p:cNvCxnSpPr>
            <a:stCxn id="128" idx="3"/>
            <a:endCxn id="130" idx="7"/>
          </p:cNvCxnSpPr>
          <p:nvPr/>
        </p:nvCxnSpPr>
        <p:spPr>
          <a:xfrm flipH="1">
            <a:off x="3481640" y="1984534"/>
            <a:ext cx="534900" cy="468000"/>
          </a:xfrm>
          <a:prstGeom prst="straightConnector1">
            <a:avLst/>
          </a:prstGeom>
          <a:noFill/>
          <a:ln cap="flat" cmpd="sng" w="9525">
            <a:solidFill>
              <a:schemeClr val="dk2"/>
            </a:solidFill>
            <a:prstDash val="solid"/>
            <a:round/>
            <a:headEnd len="med" w="med" type="none"/>
            <a:tailEnd len="med" w="med" type="triangle"/>
          </a:ln>
        </p:spPr>
      </p:cxnSp>
      <p:cxnSp>
        <p:nvCxnSpPr>
          <p:cNvPr id="133" name="Google Shape;133;p17"/>
          <p:cNvCxnSpPr>
            <a:stCxn id="123" idx="2"/>
            <a:endCxn id="130" idx="6"/>
          </p:cNvCxnSpPr>
          <p:nvPr/>
        </p:nvCxnSpPr>
        <p:spPr>
          <a:xfrm rot="10800000">
            <a:off x="3598500" y="2706700"/>
            <a:ext cx="1094700" cy="0"/>
          </a:xfrm>
          <a:prstGeom prst="straightConnector1">
            <a:avLst/>
          </a:prstGeom>
          <a:noFill/>
          <a:ln cap="flat" cmpd="sng" w="9525">
            <a:solidFill>
              <a:schemeClr val="dk2"/>
            </a:solidFill>
            <a:prstDash val="solid"/>
            <a:round/>
            <a:headEnd len="med" w="med" type="none"/>
            <a:tailEnd len="med" w="med" type="triangle"/>
          </a:ln>
        </p:spPr>
      </p:cxnSp>
      <p:cxnSp>
        <p:nvCxnSpPr>
          <p:cNvPr id="134" name="Google Shape;134;p17"/>
          <p:cNvCxnSpPr>
            <a:stCxn id="129" idx="0"/>
            <a:endCxn id="130" idx="4"/>
          </p:cNvCxnSpPr>
          <p:nvPr/>
        </p:nvCxnSpPr>
        <p:spPr>
          <a:xfrm rot="10800000">
            <a:off x="3199050" y="3066175"/>
            <a:ext cx="76500" cy="768300"/>
          </a:xfrm>
          <a:prstGeom prst="straightConnector1">
            <a:avLst/>
          </a:prstGeom>
          <a:noFill/>
          <a:ln cap="flat" cmpd="sng" w="9525">
            <a:solidFill>
              <a:schemeClr val="dk2"/>
            </a:solidFill>
            <a:prstDash val="solid"/>
            <a:round/>
            <a:headEnd len="med" w="med" type="none"/>
            <a:tailEnd len="med" w="med" type="triangle"/>
          </a:ln>
        </p:spPr>
      </p:cxnSp>
      <p:cxnSp>
        <p:nvCxnSpPr>
          <p:cNvPr id="135" name="Google Shape;135;p17"/>
          <p:cNvCxnSpPr>
            <a:stCxn id="127" idx="2"/>
            <a:endCxn id="129" idx="6"/>
          </p:cNvCxnSpPr>
          <p:nvPr/>
        </p:nvCxnSpPr>
        <p:spPr>
          <a:xfrm rot="10800000">
            <a:off x="3481625" y="4031200"/>
            <a:ext cx="1062600" cy="50100"/>
          </a:xfrm>
          <a:prstGeom prst="straightConnector1">
            <a:avLst/>
          </a:prstGeom>
          <a:noFill/>
          <a:ln cap="flat" cmpd="sng" w="9525">
            <a:solidFill>
              <a:schemeClr val="dk2"/>
            </a:solidFill>
            <a:prstDash val="solid"/>
            <a:round/>
            <a:headEnd len="med" w="med" type="none"/>
            <a:tailEnd len="med" w="med" type="triangle"/>
          </a:ln>
        </p:spPr>
      </p:cxnSp>
      <p:cxnSp>
        <p:nvCxnSpPr>
          <p:cNvPr id="136" name="Google Shape;136;p17"/>
          <p:cNvCxnSpPr>
            <a:stCxn id="122" idx="2"/>
            <a:endCxn id="127" idx="6"/>
          </p:cNvCxnSpPr>
          <p:nvPr/>
        </p:nvCxnSpPr>
        <p:spPr>
          <a:xfrm rot="10800000">
            <a:off x="4956325" y="4081300"/>
            <a:ext cx="693600" cy="0"/>
          </a:xfrm>
          <a:prstGeom prst="straightConnector1">
            <a:avLst/>
          </a:prstGeom>
          <a:noFill/>
          <a:ln cap="flat" cmpd="sng" w="9525">
            <a:solidFill>
              <a:schemeClr val="dk2"/>
            </a:solidFill>
            <a:prstDash val="solid"/>
            <a:round/>
            <a:headEnd len="med" w="med" type="none"/>
            <a:tailEnd len="med" w="med" type="triangle"/>
          </a:ln>
        </p:spPr>
      </p:cxnSp>
      <p:cxnSp>
        <p:nvCxnSpPr>
          <p:cNvPr id="137" name="Google Shape;137;p17"/>
          <p:cNvCxnSpPr>
            <a:stCxn id="119" idx="3"/>
            <a:endCxn id="122" idx="7"/>
          </p:cNvCxnSpPr>
          <p:nvPr/>
        </p:nvCxnSpPr>
        <p:spPr>
          <a:xfrm flipH="1">
            <a:off x="6001715" y="3456559"/>
            <a:ext cx="417900" cy="485700"/>
          </a:xfrm>
          <a:prstGeom prst="straightConnector1">
            <a:avLst/>
          </a:prstGeom>
          <a:noFill/>
          <a:ln cap="flat" cmpd="sng" w="9525">
            <a:solidFill>
              <a:schemeClr val="dk2"/>
            </a:solidFill>
            <a:prstDash val="solid"/>
            <a:round/>
            <a:headEnd len="med" w="med" type="none"/>
            <a:tailEnd len="med" w="med" type="triangle"/>
          </a:ln>
        </p:spPr>
      </p:cxnSp>
      <p:cxnSp>
        <p:nvCxnSpPr>
          <p:cNvPr id="138" name="Google Shape;138;p17"/>
          <p:cNvCxnSpPr>
            <a:stCxn id="118" idx="2"/>
            <a:endCxn id="119" idx="6"/>
          </p:cNvCxnSpPr>
          <p:nvPr/>
        </p:nvCxnSpPr>
        <p:spPr>
          <a:xfrm rot="10800000">
            <a:off x="6771350" y="3317400"/>
            <a:ext cx="634500" cy="0"/>
          </a:xfrm>
          <a:prstGeom prst="straightConnector1">
            <a:avLst/>
          </a:prstGeom>
          <a:noFill/>
          <a:ln cap="flat" cmpd="sng" w="9525">
            <a:solidFill>
              <a:schemeClr val="dk2"/>
            </a:solidFill>
            <a:prstDash val="solid"/>
            <a:round/>
            <a:headEnd len="med" w="med" type="none"/>
            <a:tailEnd len="med" w="med" type="triangle"/>
          </a:ln>
        </p:spPr>
      </p:cxnSp>
      <p:cxnSp>
        <p:nvCxnSpPr>
          <p:cNvPr id="139" name="Google Shape;139;p17"/>
          <p:cNvCxnSpPr>
            <a:stCxn id="121" idx="1"/>
            <a:endCxn id="119" idx="5"/>
          </p:cNvCxnSpPr>
          <p:nvPr/>
        </p:nvCxnSpPr>
        <p:spPr>
          <a:xfrm rot="10800000">
            <a:off x="6710990" y="3456441"/>
            <a:ext cx="517200" cy="485700"/>
          </a:xfrm>
          <a:prstGeom prst="straightConnector1">
            <a:avLst/>
          </a:prstGeom>
          <a:noFill/>
          <a:ln cap="flat" cmpd="sng" w="9525">
            <a:solidFill>
              <a:schemeClr val="dk2"/>
            </a:solidFill>
            <a:prstDash val="solid"/>
            <a:round/>
            <a:headEnd len="med" w="med" type="none"/>
            <a:tailEnd len="med" w="med" type="triangle"/>
          </a:ln>
        </p:spPr>
      </p:cxnSp>
      <p:cxnSp>
        <p:nvCxnSpPr>
          <p:cNvPr id="140" name="Google Shape;140;p17"/>
          <p:cNvCxnSpPr>
            <a:stCxn id="125" idx="1"/>
            <a:endCxn id="118" idx="5"/>
          </p:cNvCxnSpPr>
          <p:nvPr/>
        </p:nvCxnSpPr>
        <p:spPr>
          <a:xfrm rot="10800000">
            <a:off x="7757665" y="3456441"/>
            <a:ext cx="272400" cy="233100"/>
          </a:xfrm>
          <a:prstGeom prst="straightConnector1">
            <a:avLst/>
          </a:prstGeom>
          <a:noFill/>
          <a:ln cap="flat" cmpd="sng" w="9525">
            <a:solidFill>
              <a:schemeClr val="dk2"/>
            </a:solidFill>
            <a:prstDash val="solid"/>
            <a:round/>
            <a:headEnd len="med" w="med" type="none"/>
            <a:tailEnd len="med" w="med" type="triangle"/>
          </a:ln>
        </p:spPr>
      </p:cxnSp>
      <p:sp>
        <p:nvSpPr>
          <p:cNvPr id="141" name="Google Shape;141;p17"/>
          <p:cNvSpPr/>
          <p:nvPr/>
        </p:nvSpPr>
        <p:spPr>
          <a:xfrm rot="-1004660">
            <a:off x="2248216" y="2768806"/>
            <a:ext cx="511278" cy="28709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2" name="Google Shape;142;p17"/>
          <p:cNvCxnSpPr>
            <a:stCxn id="126" idx="0"/>
            <a:endCxn id="124" idx="4"/>
          </p:cNvCxnSpPr>
          <p:nvPr/>
        </p:nvCxnSpPr>
        <p:spPr>
          <a:xfrm rot="10800000">
            <a:off x="8323775" y="2256750"/>
            <a:ext cx="0" cy="315000"/>
          </a:xfrm>
          <a:prstGeom prst="straightConnector1">
            <a:avLst/>
          </a:prstGeom>
          <a:noFill/>
          <a:ln cap="flat" cmpd="sng" w="9525">
            <a:solidFill>
              <a:schemeClr val="dk2"/>
            </a:solidFill>
            <a:prstDash val="solid"/>
            <a:round/>
            <a:headEnd len="med" w="med" type="none"/>
            <a:tailEnd len="med" w="med" type="triangle"/>
          </a:ln>
        </p:spPr>
      </p:cxnSp>
      <p:cxnSp>
        <p:nvCxnSpPr>
          <p:cNvPr id="143" name="Google Shape;143;p17"/>
          <p:cNvCxnSpPr>
            <a:stCxn id="124" idx="2"/>
            <a:endCxn id="117" idx="6"/>
          </p:cNvCxnSpPr>
          <p:nvPr/>
        </p:nvCxnSpPr>
        <p:spPr>
          <a:xfrm rot="10800000">
            <a:off x="7183775" y="1845450"/>
            <a:ext cx="933900" cy="214500"/>
          </a:xfrm>
          <a:prstGeom prst="straightConnector1">
            <a:avLst/>
          </a:prstGeom>
          <a:noFill/>
          <a:ln cap="flat" cmpd="sng" w="9525">
            <a:solidFill>
              <a:schemeClr val="dk2"/>
            </a:solidFill>
            <a:prstDash val="solid"/>
            <a:round/>
            <a:headEnd len="med" w="med" type="none"/>
            <a:tailEnd len="med" w="med" type="triangle"/>
          </a:ln>
        </p:spPr>
      </p:cxnSp>
      <p:cxnSp>
        <p:nvCxnSpPr>
          <p:cNvPr id="144" name="Google Shape;144;p17"/>
          <p:cNvCxnSpPr>
            <a:stCxn id="117" idx="2"/>
            <a:endCxn id="120" idx="6"/>
          </p:cNvCxnSpPr>
          <p:nvPr/>
        </p:nvCxnSpPr>
        <p:spPr>
          <a:xfrm flipH="1">
            <a:off x="6062250" y="1845375"/>
            <a:ext cx="709200" cy="93900"/>
          </a:xfrm>
          <a:prstGeom prst="straightConnector1">
            <a:avLst/>
          </a:prstGeom>
          <a:noFill/>
          <a:ln cap="flat" cmpd="sng" w="9525">
            <a:solidFill>
              <a:schemeClr val="dk2"/>
            </a:solidFill>
            <a:prstDash val="solid"/>
            <a:round/>
            <a:headEnd len="med" w="med" type="none"/>
            <a:tailEnd len="med" w="med" type="triangle"/>
          </a:ln>
        </p:spPr>
      </p:cxnSp>
      <p:cxnSp>
        <p:nvCxnSpPr>
          <p:cNvPr id="145" name="Google Shape;145;p17"/>
          <p:cNvCxnSpPr>
            <a:stCxn id="120" idx="3"/>
            <a:endCxn id="123" idx="7"/>
          </p:cNvCxnSpPr>
          <p:nvPr/>
        </p:nvCxnSpPr>
        <p:spPr>
          <a:xfrm flipH="1">
            <a:off x="5044890" y="2078484"/>
            <a:ext cx="665400" cy="489000"/>
          </a:xfrm>
          <a:prstGeom prst="straightConnector1">
            <a:avLst/>
          </a:prstGeom>
          <a:noFill/>
          <a:ln cap="flat" cmpd="sng" w="9525">
            <a:solidFill>
              <a:schemeClr val="dk2"/>
            </a:solidFill>
            <a:prstDash val="solid"/>
            <a:round/>
            <a:headEnd len="med" w="med" type="none"/>
            <a:tailEnd len="med" w="med" type="triangle"/>
          </a:ln>
        </p:spPr>
      </p:cxnSp>
      <p:sp>
        <p:nvSpPr>
          <p:cNvPr id="146" name="Google Shape;146;p17"/>
          <p:cNvSpPr txBox="1"/>
          <p:nvPr/>
        </p:nvSpPr>
        <p:spPr>
          <a:xfrm>
            <a:off x="2753825" y="2509900"/>
            <a:ext cx="890700" cy="33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Gateway</a:t>
            </a:r>
            <a:endParaRPr>
              <a:solidFill>
                <a:srgbClr val="FFFFFF"/>
              </a:solidFill>
            </a:endParaRPr>
          </a:p>
        </p:txBody>
      </p:sp>
      <p:sp>
        <p:nvSpPr>
          <p:cNvPr id="147" name="Google Shape;147;p17"/>
          <p:cNvSpPr/>
          <p:nvPr/>
        </p:nvSpPr>
        <p:spPr>
          <a:xfrm>
            <a:off x="775675" y="4473075"/>
            <a:ext cx="709200" cy="442500"/>
          </a:xfrm>
          <a:prstGeom prst="flowChartAlternateProcess">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User </a:t>
            </a:r>
            <a:endParaRPr/>
          </a:p>
        </p:txBody>
      </p:sp>
      <p:sp>
        <p:nvSpPr>
          <p:cNvPr id="148" name="Google Shape;148;p17"/>
          <p:cNvSpPr/>
          <p:nvPr/>
        </p:nvSpPr>
        <p:spPr>
          <a:xfrm>
            <a:off x="865550" y="3685775"/>
            <a:ext cx="331800" cy="6636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7"/>
          <p:cNvSpPr txBox="1"/>
          <p:nvPr/>
        </p:nvSpPr>
        <p:spPr>
          <a:xfrm>
            <a:off x="1197350" y="3748463"/>
            <a:ext cx="1062600" cy="6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User Interface</a:t>
            </a:r>
            <a:endParaRPr/>
          </a:p>
          <a:p>
            <a:pPr indent="0" lvl="0" marL="0" rtl="0" algn="l">
              <a:spcBef>
                <a:spcPts val="0"/>
              </a:spcBef>
              <a:spcAft>
                <a:spcPts val="0"/>
              </a:spcAft>
              <a:buNone/>
            </a:pPr>
            <a:r>
              <a:t/>
            </a:r>
            <a:endParaRPr/>
          </a:p>
        </p:txBody>
      </p:sp>
      <p:sp>
        <p:nvSpPr>
          <p:cNvPr id="150" name="Google Shape;150;p17"/>
          <p:cNvSpPr txBox="1"/>
          <p:nvPr/>
        </p:nvSpPr>
        <p:spPr>
          <a:xfrm>
            <a:off x="2272975" y="2509675"/>
            <a:ext cx="6654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3G</a:t>
            </a:r>
            <a:endParaRPr/>
          </a:p>
        </p:txBody>
      </p:sp>
      <p:sp>
        <p:nvSpPr>
          <p:cNvPr id="151" name="Google Shape;151;p17"/>
          <p:cNvSpPr txBox="1"/>
          <p:nvPr/>
        </p:nvSpPr>
        <p:spPr>
          <a:xfrm>
            <a:off x="3592965" y="2455075"/>
            <a:ext cx="1204800" cy="71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t>Electromagnetic Transmissions</a:t>
            </a:r>
            <a:endParaRPr sz="1000"/>
          </a:p>
        </p:txBody>
      </p:sp>
      <p:sp>
        <p:nvSpPr>
          <p:cNvPr id="152" name="Google Shape;152;p17"/>
          <p:cNvSpPr txBox="1"/>
          <p:nvPr/>
        </p:nvSpPr>
        <p:spPr>
          <a:xfrm>
            <a:off x="5711600" y="2505513"/>
            <a:ext cx="1362300" cy="4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Sensor Nodes</a:t>
            </a:r>
            <a:endParaRPr/>
          </a:p>
        </p:txBody>
      </p:sp>
      <p:sp>
        <p:nvSpPr>
          <p:cNvPr id="153" name="Google Shape;153;p17"/>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18"/>
          <p:cNvSpPr txBox="1"/>
          <p:nvPr>
            <p:ph type="title"/>
          </p:nvPr>
        </p:nvSpPr>
        <p:spPr>
          <a:xfrm>
            <a:off x="729450" y="556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Functional Requirements</a:t>
            </a:r>
            <a:endParaRPr/>
          </a:p>
        </p:txBody>
      </p:sp>
      <p:sp>
        <p:nvSpPr>
          <p:cNvPr id="159" name="Google Shape;159;p18"/>
          <p:cNvSpPr txBox="1"/>
          <p:nvPr>
            <p:ph idx="1" type="body"/>
          </p:nvPr>
        </p:nvSpPr>
        <p:spPr>
          <a:xfrm>
            <a:off x="729450" y="1397100"/>
            <a:ext cx="7158600" cy="29430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rgbClr val="000000"/>
              </a:buClr>
              <a:buSzPts val="1500"/>
              <a:buFont typeface="Raleway"/>
              <a:buChar char="●"/>
            </a:pPr>
            <a:r>
              <a:rPr lang="en" sz="1500">
                <a:solidFill>
                  <a:srgbClr val="000000"/>
                </a:solidFill>
                <a:latin typeface="Raleway"/>
                <a:ea typeface="Raleway"/>
                <a:cs typeface="Raleway"/>
                <a:sym typeface="Raleway"/>
              </a:rPr>
              <a:t>Sensors detect and measure</a:t>
            </a:r>
            <a:r>
              <a:rPr lang="en" sz="1500">
                <a:solidFill>
                  <a:srgbClr val="000000"/>
                </a:solidFill>
                <a:latin typeface="Raleway"/>
                <a:ea typeface="Raleway"/>
                <a:cs typeface="Raleway"/>
                <a:sym typeface="Raleway"/>
              </a:rPr>
              <a:t> </a:t>
            </a:r>
            <a:r>
              <a:rPr lang="en" sz="1500">
                <a:solidFill>
                  <a:srgbClr val="000000"/>
                </a:solidFill>
                <a:latin typeface="Raleway"/>
                <a:ea typeface="Raleway"/>
                <a:cs typeface="Raleway"/>
                <a:sym typeface="Raleway"/>
              </a:rPr>
              <a:t>Relative Humidity(</a:t>
            </a:r>
            <a:r>
              <a:rPr lang="en" sz="1500">
                <a:solidFill>
                  <a:srgbClr val="000000"/>
                </a:solidFill>
                <a:latin typeface="Raleway"/>
                <a:ea typeface="Raleway"/>
                <a:cs typeface="Raleway"/>
                <a:sym typeface="Raleway"/>
              </a:rPr>
              <a:t>RH</a:t>
            </a:r>
            <a:r>
              <a:rPr lang="en" sz="1500">
                <a:solidFill>
                  <a:srgbClr val="000000"/>
                </a:solidFill>
                <a:latin typeface="Raleway"/>
                <a:ea typeface="Raleway"/>
                <a:cs typeface="Raleway"/>
                <a:sym typeface="Raleway"/>
              </a:rPr>
              <a:t>)</a:t>
            </a:r>
            <a:r>
              <a:rPr lang="en" sz="1500">
                <a:solidFill>
                  <a:srgbClr val="000000"/>
                </a:solidFill>
                <a:latin typeface="Raleway"/>
                <a:ea typeface="Raleway"/>
                <a:cs typeface="Raleway"/>
                <a:sym typeface="Raleway"/>
              </a:rPr>
              <a:t> in a wide range (20% - 90%) (</a:t>
            </a:r>
            <a:r>
              <a:rPr lang="en" sz="1500">
                <a:solidFill>
                  <a:srgbClr val="000000"/>
                </a:solidFill>
                <a:highlight>
                  <a:srgbClr val="FFFFFF"/>
                </a:highlight>
                <a:latin typeface="Raleway"/>
                <a:ea typeface="Raleway"/>
                <a:cs typeface="Raleway"/>
                <a:sym typeface="Raleway"/>
              </a:rPr>
              <a:t>result in a variety of conductance/resistance for different ranges of RH)</a:t>
            </a:r>
            <a:r>
              <a:rPr lang="en" sz="1500">
                <a:solidFill>
                  <a:srgbClr val="000000"/>
                </a:solidFill>
                <a:latin typeface="Raleway"/>
                <a:ea typeface="Raleway"/>
                <a:cs typeface="Raleway"/>
                <a:sym typeface="Raleway"/>
              </a:rPr>
              <a:t> </a:t>
            </a:r>
            <a:endParaRPr sz="1500">
              <a:solidFill>
                <a:srgbClr val="000000"/>
              </a:solidFill>
              <a:latin typeface="Raleway"/>
              <a:ea typeface="Raleway"/>
              <a:cs typeface="Raleway"/>
              <a:sym typeface="Raleway"/>
            </a:endParaRPr>
          </a:p>
          <a:p>
            <a:pPr indent="-323850" lvl="0" marL="457200" rtl="0" algn="l">
              <a:spcBef>
                <a:spcPts val="0"/>
              </a:spcBef>
              <a:spcAft>
                <a:spcPts val="0"/>
              </a:spcAft>
              <a:buClr>
                <a:srgbClr val="000000"/>
              </a:buClr>
              <a:buSzPts val="1500"/>
              <a:buFont typeface="Raleway"/>
              <a:buChar char="●"/>
            </a:pPr>
            <a:r>
              <a:rPr lang="en" sz="1500">
                <a:solidFill>
                  <a:srgbClr val="000000"/>
                </a:solidFill>
                <a:latin typeface="Raleway"/>
                <a:ea typeface="Raleway"/>
                <a:cs typeface="Raleway"/>
                <a:sym typeface="Raleway"/>
              </a:rPr>
              <a:t>Sensor nodes transmit and </a:t>
            </a:r>
            <a:r>
              <a:rPr lang="en" sz="1500">
                <a:solidFill>
                  <a:srgbClr val="000000"/>
                </a:solidFill>
                <a:latin typeface="Raleway"/>
                <a:ea typeface="Raleway"/>
                <a:cs typeface="Raleway"/>
                <a:sym typeface="Raleway"/>
              </a:rPr>
              <a:t>receive</a:t>
            </a:r>
            <a:r>
              <a:rPr lang="en" sz="1500">
                <a:solidFill>
                  <a:srgbClr val="000000"/>
                </a:solidFill>
                <a:latin typeface="Raleway"/>
                <a:ea typeface="Raleway"/>
                <a:cs typeface="Raleway"/>
                <a:sym typeface="Raleway"/>
              </a:rPr>
              <a:t> radio signals at a distance of 1 </a:t>
            </a:r>
            <a:r>
              <a:rPr lang="en" sz="1500">
                <a:solidFill>
                  <a:srgbClr val="000000"/>
                </a:solidFill>
                <a:latin typeface="Raleway"/>
                <a:ea typeface="Raleway"/>
                <a:cs typeface="Raleway"/>
                <a:sym typeface="Raleway"/>
              </a:rPr>
              <a:t>km</a:t>
            </a:r>
            <a:endParaRPr sz="1500">
              <a:solidFill>
                <a:srgbClr val="000000"/>
              </a:solidFill>
              <a:latin typeface="Raleway"/>
              <a:ea typeface="Raleway"/>
              <a:cs typeface="Raleway"/>
              <a:sym typeface="Raleway"/>
            </a:endParaRPr>
          </a:p>
          <a:p>
            <a:pPr indent="-323850" lvl="0" marL="457200" rtl="0" algn="l">
              <a:spcBef>
                <a:spcPts val="0"/>
              </a:spcBef>
              <a:spcAft>
                <a:spcPts val="0"/>
              </a:spcAft>
              <a:buClr>
                <a:srgbClr val="000000"/>
              </a:buClr>
              <a:buSzPts val="1500"/>
              <a:buFont typeface="Times New Roman"/>
              <a:buChar char="●"/>
            </a:pPr>
            <a:r>
              <a:rPr lang="en" sz="1500">
                <a:solidFill>
                  <a:srgbClr val="000000"/>
                </a:solidFill>
                <a:latin typeface="Raleway"/>
                <a:ea typeface="Raleway"/>
                <a:cs typeface="Raleway"/>
                <a:sym typeface="Raleway"/>
              </a:rPr>
              <a:t>Gateway Node </a:t>
            </a:r>
            <a:r>
              <a:rPr lang="en" sz="1500">
                <a:solidFill>
                  <a:srgbClr val="000000"/>
                </a:solidFill>
                <a:latin typeface="Raleway"/>
                <a:ea typeface="Raleway"/>
                <a:cs typeface="Raleway"/>
                <a:sym typeface="Raleway"/>
              </a:rPr>
              <a:t>receives</a:t>
            </a:r>
            <a:r>
              <a:rPr lang="en" sz="1500">
                <a:solidFill>
                  <a:srgbClr val="000000"/>
                </a:solidFill>
                <a:latin typeface="Raleway"/>
                <a:ea typeface="Raleway"/>
                <a:cs typeface="Raleway"/>
                <a:sym typeface="Raleway"/>
              </a:rPr>
              <a:t> all </a:t>
            </a:r>
            <a:r>
              <a:rPr lang="en" sz="1500">
                <a:solidFill>
                  <a:srgbClr val="000000"/>
                </a:solidFill>
                <a:latin typeface="Raleway"/>
                <a:ea typeface="Raleway"/>
                <a:cs typeface="Raleway"/>
                <a:sym typeface="Raleway"/>
              </a:rPr>
              <a:t>sensor</a:t>
            </a:r>
            <a:r>
              <a:rPr lang="en" sz="1500">
                <a:solidFill>
                  <a:srgbClr val="000000"/>
                </a:solidFill>
                <a:latin typeface="Raleway"/>
                <a:ea typeface="Raleway"/>
                <a:cs typeface="Raleway"/>
                <a:sym typeface="Raleway"/>
              </a:rPr>
              <a:t> data and uploads it to </a:t>
            </a:r>
            <a:r>
              <a:rPr lang="en" sz="1500">
                <a:solidFill>
                  <a:srgbClr val="000000"/>
                </a:solidFill>
                <a:latin typeface="Raleway"/>
                <a:ea typeface="Raleway"/>
                <a:cs typeface="Raleway"/>
                <a:sym typeface="Raleway"/>
              </a:rPr>
              <a:t>web server</a:t>
            </a:r>
            <a:r>
              <a:rPr lang="en" sz="1500">
                <a:solidFill>
                  <a:srgbClr val="000000"/>
                </a:solidFill>
                <a:latin typeface="Raleway"/>
                <a:ea typeface="Raleway"/>
                <a:cs typeface="Raleway"/>
                <a:sym typeface="Raleway"/>
              </a:rPr>
              <a:t> via 3G and HTTPS</a:t>
            </a:r>
            <a:r>
              <a:rPr lang="en" sz="1500">
                <a:solidFill>
                  <a:srgbClr val="000000"/>
                </a:solidFill>
                <a:latin typeface="Times New Roman"/>
                <a:ea typeface="Times New Roman"/>
                <a:cs typeface="Times New Roman"/>
                <a:sym typeface="Times New Roman"/>
              </a:rPr>
              <a:t>.</a:t>
            </a:r>
            <a:endParaRPr sz="1500">
              <a:solidFill>
                <a:srgbClr val="000000"/>
              </a:solidFill>
              <a:latin typeface="Times New Roman"/>
              <a:ea typeface="Times New Roman"/>
              <a:cs typeface="Times New Roman"/>
              <a:sym typeface="Times New Roman"/>
            </a:endParaRPr>
          </a:p>
          <a:p>
            <a:pPr indent="-323850" lvl="0" marL="457200" rtl="0" algn="l">
              <a:spcBef>
                <a:spcPts val="0"/>
              </a:spcBef>
              <a:spcAft>
                <a:spcPts val="0"/>
              </a:spcAft>
              <a:buClr>
                <a:srgbClr val="000000"/>
              </a:buClr>
              <a:buSzPts val="1500"/>
              <a:buFont typeface="Times New Roman"/>
              <a:buChar char="●"/>
            </a:pPr>
            <a:r>
              <a:rPr lang="en" sz="1500">
                <a:solidFill>
                  <a:srgbClr val="000000"/>
                </a:solidFill>
                <a:latin typeface="Raleway"/>
                <a:ea typeface="Raleway"/>
                <a:cs typeface="Raleway"/>
                <a:sym typeface="Raleway"/>
              </a:rPr>
              <a:t>Web Application hosts and displays data in intuitive fashion</a:t>
            </a:r>
            <a:endParaRPr sz="1500">
              <a:solidFill>
                <a:srgbClr val="000000"/>
              </a:solidFill>
              <a:latin typeface="Raleway"/>
              <a:ea typeface="Raleway"/>
              <a:cs typeface="Raleway"/>
              <a:sym typeface="Raleway"/>
            </a:endParaRPr>
          </a:p>
          <a:p>
            <a:pPr indent="-323850" lvl="0" marL="457200" rtl="0" algn="l">
              <a:spcBef>
                <a:spcPts val="0"/>
              </a:spcBef>
              <a:spcAft>
                <a:spcPts val="0"/>
              </a:spcAft>
              <a:buClr>
                <a:srgbClr val="000000"/>
              </a:buClr>
              <a:buSzPts val="1500"/>
              <a:buFont typeface="Raleway"/>
              <a:buChar char="●"/>
            </a:pPr>
            <a:r>
              <a:rPr lang="en" sz="1500">
                <a:solidFill>
                  <a:srgbClr val="000000"/>
                </a:solidFill>
                <a:latin typeface="Raleway"/>
                <a:ea typeface="Raleway"/>
                <a:cs typeface="Raleway"/>
                <a:sym typeface="Raleway"/>
              </a:rPr>
              <a:t>Web server is always available and publicly facing.</a:t>
            </a:r>
            <a:endParaRPr sz="1500">
              <a:solidFill>
                <a:srgbClr val="000000"/>
              </a:solidFill>
              <a:latin typeface="Raleway"/>
              <a:ea typeface="Raleway"/>
              <a:cs typeface="Raleway"/>
              <a:sym typeface="Raleway"/>
            </a:endParaRPr>
          </a:p>
          <a:p>
            <a:pPr indent="-323850" lvl="0" marL="457200" rtl="0" algn="l">
              <a:spcBef>
                <a:spcPts val="0"/>
              </a:spcBef>
              <a:spcAft>
                <a:spcPts val="0"/>
              </a:spcAft>
              <a:buClr>
                <a:srgbClr val="000000"/>
              </a:buClr>
              <a:buSzPts val="1500"/>
              <a:buFont typeface="Raleway"/>
              <a:buChar char="●"/>
            </a:pPr>
            <a:r>
              <a:rPr lang="en" sz="1500">
                <a:solidFill>
                  <a:srgbClr val="000000"/>
                </a:solidFill>
                <a:latin typeface="Raleway"/>
                <a:ea typeface="Raleway"/>
                <a:cs typeface="Raleway"/>
                <a:sym typeface="Raleway"/>
              </a:rPr>
              <a:t>Sensor nodes wake up to transmit data twice each day.</a:t>
            </a:r>
            <a:endParaRPr sz="1500">
              <a:solidFill>
                <a:srgbClr val="000000"/>
              </a:solidFill>
              <a:latin typeface="Raleway"/>
              <a:ea typeface="Raleway"/>
              <a:cs typeface="Raleway"/>
              <a:sym typeface="Raleway"/>
            </a:endParaRPr>
          </a:p>
          <a:p>
            <a:pPr indent="-323850" lvl="0" marL="457200" rtl="0" algn="l">
              <a:spcBef>
                <a:spcPts val="0"/>
              </a:spcBef>
              <a:spcAft>
                <a:spcPts val="0"/>
              </a:spcAft>
              <a:buClr>
                <a:srgbClr val="000000"/>
              </a:buClr>
              <a:buSzPts val="1500"/>
              <a:buFont typeface="Raleway"/>
              <a:buChar char="●"/>
            </a:pPr>
            <a:r>
              <a:rPr lang="en" sz="1500">
                <a:solidFill>
                  <a:srgbClr val="000000"/>
                </a:solidFill>
                <a:latin typeface="Raleway"/>
                <a:ea typeface="Raleway"/>
                <a:cs typeface="Raleway"/>
                <a:sym typeface="Raleway"/>
              </a:rPr>
              <a:t>Sensor nodes take data every 30 minutes.</a:t>
            </a:r>
            <a:endParaRPr sz="1500">
              <a:solidFill>
                <a:srgbClr val="000000"/>
              </a:solidFill>
              <a:latin typeface="Raleway"/>
              <a:ea typeface="Raleway"/>
              <a:cs typeface="Raleway"/>
              <a:sym typeface="Raleway"/>
            </a:endParaRPr>
          </a:p>
        </p:txBody>
      </p:sp>
      <p:sp>
        <p:nvSpPr>
          <p:cNvPr id="160" name="Google Shape;160;p18"/>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19"/>
          <p:cNvSpPr txBox="1"/>
          <p:nvPr>
            <p:ph type="title"/>
          </p:nvPr>
        </p:nvSpPr>
        <p:spPr>
          <a:xfrm>
            <a:off x="729450" y="556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System &amp; Performance Requirements</a:t>
            </a:r>
            <a:endParaRPr/>
          </a:p>
        </p:txBody>
      </p:sp>
      <p:sp>
        <p:nvSpPr>
          <p:cNvPr id="166" name="Google Shape;166;p19"/>
          <p:cNvSpPr txBox="1"/>
          <p:nvPr>
            <p:ph idx="1" type="body"/>
          </p:nvPr>
        </p:nvSpPr>
        <p:spPr>
          <a:xfrm>
            <a:off x="562900" y="1564650"/>
            <a:ext cx="7688700" cy="2812800"/>
          </a:xfrm>
          <a:prstGeom prst="rect">
            <a:avLst/>
          </a:prstGeom>
        </p:spPr>
        <p:txBody>
          <a:bodyPr anchorCtr="0" anchor="t" bIns="91425" lIns="91425" spcFirstLastPara="1" rIns="91425" wrap="square" tIns="91425">
            <a:noAutofit/>
          </a:bodyPr>
          <a:lstStyle/>
          <a:p>
            <a:pPr indent="0" lvl="0" marL="0" rtl="0" algn="l">
              <a:lnSpc>
                <a:spcPct val="110000"/>
              </a:lnSpc>
              <a:spcBef>
                <a:spcPts val="600"/>
              </a:spcBef>
              <a:spcAft>
                <a:spcPts val="0"/>
              </a:spcAft>
              <a:buNone/>
            </a:pPr>
            <a:r>
              <a:rPr b="1" lang="en" sz="1400">
                <a:solidFill>
                  <a:srgbClr val="000000"/>
                </a:solidFill>
                <a:latin typeface="Raleway"/>
                <a:ea typeface="Raleway"/>
                <a:cs typeface="Raleway"/>
                <a:sym typeface="Raleway"/>
              </a:rPr>
              <a:t>Reliability</a:t>
            </a:r>
            <a:endParaRPr b="1" sz="1400">
              <a:solidFill>
                <a:srgbClr val="000000"/>
              </a:solidFill>
              <a:latin typeface="Raleway"/>
              <a:ea typeface="Raleway"/>
              <a:cs typeface="Raleway"/>
              <a:sym typeface="Raleway"/>
            </a:endParaRPr>
          </a:p>
          <a:p>
            <a:pPr indent="-317500" lvl="0" marL="457200" marR="0" rtl="0" algn="l">
              <a:lnSpc>
                <a:spcPct val="110000"/>
              </a:lnSpc>
              <a:spcBef>
                <a:spcPts val="1000"/>
              </a:spcBef>
              <a:spcAft>
                <a:spcPts val="0"/>
              </a:spcAft>
              <a:buClr>
                <a:srgbClr val="000000"/>
              </a:buClr>
              <a:buSzPts val="1400"/>
              <a:buFont typeface="Raleway"/>
              <a:buChar char="●"/>
            </a:pPr>
            <a:r>
              <a:rPr lang="en" sz="1400">
                <a:solidFill>
                  <a:srgbClr val="000000"/>
                </a:solidFill>
                <a:latin typeface="Raleway"/>
                <a:ea typeface="Raleway"/>
                <a:cs typeface="Raleway"/>
                <a:sym typeface="Raleway"/>
              </a:rPr>
              <a:t>The web server and nodes must be able to handle transient overload without losing any points of data. </a:t>
            </a:r>
            <a:endParaRPr sz="1400">
              <a:solidFill>
                <a:srgbClr val="000000"/>
              </a:solidFill>
              <a:latin typeface="Raleway"/>
              <a:ea typeface="Raleway"/>
              <a:cs typeface="Raleway"/>
              <a:sym typeface="Raleway"/>
            </a:endParaRPr>
          </a:p>
          <a:p>
            <a:pPr indent="-317500" lvl="0" marL="457200" marR="0" rtl="0" algn="l">
              <a:lnSpc>
                <a:spcPct val="110000"/>
              </a:lnSpc>
              <a:spcBef>
                <a:spcPts val="0"/>
              </a:spcBef>
              <a:spcAft>
                <a:spcPts val="0"/>
              </a:spcAft>
              <a:buClr>
                <a:srgbClr val="000000"/>
              </a:buClr>
              <a:buSzPts val="1400"/>
              <a:buFont typeface="Raleway"/>
              <a:buChar char="●"/>
            </a:pPr>
            <a:r>
              <a:rPr lang="en" sz="1400">
                <a:solidFill>
                  <a:srgbClr val="000000"/>
                </a:solidFill>
                <a:latin typeface="Raleway"/>
                <a:ea typeface="Raleway"/>
                <a:cs typeface="Raleway"/>
                <a:sym typeface="Raleway"/>
              </a:rPr>
              <a:t>The gateway and sensor nodes </a:t>
            </a:r>
            <a:r>
              <a:rPr lang="en" sz="1400">
                <a:solidFill>
                  <a:srgbClr val="000000"/>
                </a:solidFill>
                <a:latin typeface="Raleway"/>
                <a:ea typeface="Raleway"/>
                <a:cs typeface="Raleway"/>
                <a:sym typeface="Raleway"/>
              </a:rPr>
              <a:t>must immediately run our programs on startup</a:t>
            </a:r>
            <a:r>
              <a:rPr lang="en" sz="1400">
                <a:solidFill>
                  <a:srgbClr val="000000"/>
                </a:solidFill>
                <a:latin typeface="Raleway"/>
                <a:ea typeface="Raleway"/>
                <a:cs typeface="Raleway"/>
                <a:sym typeface="Raleway"/>
              </a:rPr>
              <a:t>. </a:t>
            </a:r>
            <a:endParaRPr sz="1400">
              <a:solidFill>
                <a:srgbClr val="000000"/>
              </a:solidFill>
              <a:latin typeface="Raleway"/>
              <a:ea typeface="Raleway"/>
              <a:cs typeface="Raleway"/>
              <a:sym typeface="Raleway"/>
            </a:endParaRPr>
          </a:p>
          <a:p>
            <a:pPr indent="-317500" lvl="0" marL="457200" marR="0" rtl="0" algn="l">
              <a:lnSpc>
                <a:spcPct val="110000"/>
              </a:lnSpc>
              <a:spcBef>
                <a:spcPts val="0"/>
              </a:spcBef>
              <a:spcAft>
                <a:spcPts val="0"/>
              </a:spcAft>
              <a:buClr>
                <a:srgbClr val="000000"/>
              </a:buClr>
              <a:buSzPts val="1400"/>
              <a:buFont typeface="Raleway"/>
              <a:buChar char="●"/>
            </a:pPr>
            <a:r>
              <a:rPr lang="en" sz="1400">
                <a:solidFill>
                  <a:srgbClr val="000000"/>
                </a:solidFill>
                <a:latin typeface="Raleway"/>
                <a:ea typeface="Raleway"/>
                <a:cs typeface="Raleway"/>
                <a:sym typeface="Raleway"/>
              </a:rPr>
              <a:t>Each packet must travel from sensor nodes to the gateway node in under one minute.</a:t>
            </a:r>
            <a:endParaRPr sz="1400">
              <a:solidFill>
                <a:srgbClr val="000000"/>
              </a:solidFill>
              <a:latin typeface="Raleway"/>
              <a:ea typeface="Raleway"/>
              <a:cs typeface="Raleway"/>
              <a:sym typeface="Raleway"/>
            </a:endParaRPr>
          </a:p>
          <a:p>
            <a:pPr indent="-317500" lvl="0" marL="457200" marR="0" rtl="0" algn="l">
              <a:lnSpc>
                <a:spcPct val="110000"/>
              </a:lnSpc>
              <a:spcBef>
                <a:spcPts val="0"/>
              </a:spcBef>
              <a:spcAft>
                <a:spcPts val="0"/>
              </a:spcAft>
              <a:buClr>
                <a:srgbClr val="000000"/>
              </a:buClr>
              <a:buSzPts val="1400"/>
              <a:buFont typeface="Raleway"/>
              <a:buChar char="●"/>
            </a:pPr>
            <a:r>
              <a:rPr lang="en" sz="1400">
                <a:solidFill>
                  <a:srgbClr val="000000"/>
                </a:solidFill>
                <a:latin typeface="Raleway"/>
                <a:ea typeface="Raleway"/>
                <a:cs typeface="Raleway"/>
                <a:sym typeface="Raleway"/>
              </a:rPr>
              <a:t>Web page must be able to load in under five seconds. </a:t>
            </a:r>
            <a:endParaRPr sz="1400">
              <a:solidFill>
                <a:srgbClr val="000000"/>
              </a:solidFill>
              <a:latin typeface="Raleway"/>
              <a:ea typeface="Raleway"/>
              <a:cs typeface="Raleway"/>
              <a:sym typeface="Raleway"/>
            </a:endParaRPr>
          </a:p>
          <a:p>
            <a:pPr indent="-317500" lvl="0" marL="457200" rtl="0" algn="l">
              <a:lnSpc>
                <a:spcPct val="110000"/>
              </a:lnSpc>
              <a:spcBef>
                <a:spcPts val="0"/>
              </a:spcBef>
              <a:spcAft>
                <a:spcPts val="0"/>
              </a:spcAft>
              <a:buClr>
                <a:srgbClr val="000000"/>
              </a:buClr>
              <a:buSzPts val="1400"/>
              <a:buFont typeface="Raleway"/>
              <a:buChar char="●"/>
            </a:pPr>
            <a:r>
              <a:rPr lang="en" sz="1400">
                <a:solidFill>
                  <a:srgbClr val="000000"/>
                </a:solidFill>
                <a:latin typeface="Raleway"/>
                <a:ea typeface="Raleway"/>
                <a:cs typeface="Raleway"/>
                <a:sym typeface="Raleway"/>
              </a:rPr>
              <a:t>The time it takes for the soil moisture sensors to stabilize should be under two minutes.</a:t>
            </a:r>
            <a:endParaRPr sz="1400">
              <a:solidFill>
                <a:srgbClr val="000000"/>
              </a:solidFill>
              <a:latin typeface="Raleway"/>
              <a:ea typeface="Raleway"/>
              <a:cs typeface="Raleway"/>
              <a:sym typeface="Raleway"/>
            </a:endParaRPr>
          </a:p>
          <a:p>
            <a:pPr indent="0" lvl="0" marL="457200" rtl="0" algn="l">
              <a:lnSpc>
                <a:spcPct val="110000"/>
              </a:lnSpc>
              <a:spcBef>
                <a:spcPts val="1000"/>
              </a:spcBef>
              <a:spcAft>
                <a:spcPts val="0"/>
              </a:spcAft>
              <a:buNone/>
            </a:pPr>
            <a:r>
              <a:t/>
            </a:r>
            <a:endParaRPr sz="1400">
              <a:solidFill>
                <a:srgbClr val="000000"/>
              </a:solidFill>
              <a:latin typeface="Raleway"/>
              <a:ea typeface="Raleway"/>
              <a:cs typeface="Raleway"/>
              <a:sym typeface="Raleway"/>
            </a:endParaRPr>
          </a:p>
          <a:p>
            <a:pPr indent="0" lvl="0" marL="0" rtl="0" algn="l">
              <a:spcBef>
                <a:spcPts val="1000"/>
              </a:spcBef>
              <a:spcAft>
                <a:spcPts val="1600"/>
              </a:spcAft>
              <a:buNone/>
            </a:pPr>
            <a:r>
              <a:t/>
            </a:r>
            <a:endParaRPr/>
          </a:p>
        </p:txBody>
      </p:sp>
      <p:sp>
        <p:nvSpPr>
          <p:cNvPr id="167" name="Google Shape;167;p19"/>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0"/>
          <p:cNvSpPr txBox="1"/>
          <p:nvPr>
            <p:ph type="title"/>
          </p:nvPr>
        </p:nvSpPr>
        <p:spPr>
          <a:xfrm>
            <a:off x="729450" y="556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Technical Constraints and Considerations</a:t>
            </a:r>
            <a:endParaRPr/>
          </a:p>
        </p:txBody>
      </p:sp>
      <p:sp>
        <p:nvSpPr>
          <p:cNvPr id="173" name="Google Shape;173;p20"/>
          <p:cNvSpPr txBox="1"/>
          <p:nvPr>
            <p:ph idx="1" type="body"/>
          </p:nvPr>
        </p:nvSpPr>
        <p:spPr>
          <a:xfrm>
            <a:off x="729450" y="1403400"/>
            <a:ext cx="7688700" cy="29367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lang="en"/>
              <a:t>Modules that grant access to cellular networks are expensive at $70. </a:t>
            </a:r>
            <a:endParaRPr/>
          </a:p>
          <a:p>
            <a:pPr indent="-311150" lvl="0" marL="457200" rtl="0" algn="l">
              <a:spcBef>
                <a:spcPts val="0"/>
              </a:spcBef>
              <a:spcAft>
                <a:spcPts val="0"/>
              </a:spcAft>
              <a:buSzPts val="1300"/>
              <a:buChar char="●"/>
            </a:pPr>
            <a:r>
              <a:rPr lang="en"/>
              <a:t>Sensor nodes must have minimal power consumption</a:t>
            </a:r>
            <a:r>
              <a:rPr lang="en"/>
              <a:t>.</a:t>
            </a:r>
            <a:endParaRPr/>
          </a:p>
          <a:p>
            <a:pPr indent="-311150" lvl="0" marL="457200" rtl="0" algn="l">
              <a:spcBef>
                <a:spcPts val="0"/>
              </a:spcBef>
              <a:spcAft>
                <a:spcPts val="0"/>
              </a:spcAft>
              <a:buSzPts val="1300"/>
              <a:buChar char="●"/>
            </a:pPr>
            <a:r>
              <a:rPr lang="en"/>
              <a:t>Sensor nodes</a:t>
            </a:r>
            <a:r>
              <a:rPr lang="en"/>
              <a:t> must be dispensable</a:t>
            </a:r>
            <a:endParaRPr/>
          </a:p>
          <a:p>
            <a:pPr indent="-311150" lvl="0" marL="457200" rtl="0" algn="l">
              <a:spcBef>
                <a:spcPts val="0"/>
              </a:spcBef>
              <a:spcAft>
                <a:spcPts val="0"/>
              </a:spcAft>
              <a:buSzPts val="1300"/>
              <a:buChar char="●"/>
            </a:pPr>
            <a:r>
              <a:rPr lang="en"/>
              <a:t>Buying longer range radios reduces the number of nodes required but increases the power use</a:t>
            </a:r>
            <a:endParaRPr/>
          </a:p>
          <a:p>
            <a:pPr indent="-311150" lvl="0" marL="457200" rtl="0" algn="l">
              <a:spcBef>
                <a:spcPts val="0"/>
              </a:spcBef>
              <a:spcAft>
                <a:spcPts val="0"/>
              </a:spcAft>
              <a:buSzPts val="1300"/>
              <a:buChar char="●"/>
            </a:pPr>
            <a:r>
              <a:rPr lang="en"/>
              <a:t>Radio messages are not always </a:t>
            </a:r>
            <a:r>
              <a:rPr lang="en"/>
              <a:t>received</a:t>
            </a:r>
            <a:r>
              <a:rPr lang="en"/>
              <a:t> correctly due to interference.</a:t>
            </a:r>
            <a:endParaRPr/>
          </a:p>
          <a:p>
            <a:pPr indent="0" lvl="0" marL="457200" rtl="0" algn="l">
              <a:spcBef>
                <a:spcPts val="1600"/>
              </a:spcBef>
              <a:spcAft>
                <a:spcPts val="1600"/>
              </a:spcAft>
              <a:buNone/>
            </a:pPr>
            <a:r>
              <a:t/>
            </a:r>
            <a:endParaRPr/>
          </a:p>
        </p:txBody>
      </p:sp>
      <p:sp>
        <p:nvSpPr>
          <p:cNvPr id="174" name="Google Shape;174;p20"/>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pic>
        <p:nvPicPr>
          <p:cNvPr id="175" name="Google Shape;175;p20"/>
          <p:cNvPicPr preferRelativeResize="0"/>
          <p:nvPr/>
        </p:nvPicPr>
        <p:blipFill>
          <a:blip r:embed="rId4">
            <a:alphaModFix/>
          </a:blip>
          <a:stretch>
            <a:fillRect/>
          </a:stretch>
        </p:blipFill>
        <p:spPr>
          <a:xfrm>
            <a:off x="1527825" y="2651600"/>
            <a:ext cx="5120034" cy="2289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21"/>
          <p:cNvSpPr txBox="1"/>
          <p:nvPr>
            <p:ph type="title"/>
          </p:nvPr>
        </p:nvSpPr>
        <p:spPr>
          <a:xfrm>
            <a:off x="729450" y="556650"/>
            <a:ext cx="7688700" cy="53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Market Survey</a:t>
            </a:r>
            <a:endParaRPr/>
          </a:p>
        </p:txBody>
      </p:sp>
      <p:sp>
        <p:nvSpPr>
          <p:cNvPr id="181" name="Google Shape;181;p21"/>
          <p:cNvSpPr txBox="1"/>
          <p:nvPr/>
        </p:nvSpPr>
        <p:spPr>
          <a:xfrm>
            <a:off x="718975" y="1327350"/>
            <a:ext cx="6750900" cy="60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300">
                <a:solidFill>
                  <a:schemeClr val="accent1"/>
                </a:solidFill>
                <a:latin typeface="Lato"/>
                <a:ea typeface="Lato"/>
                <a:cs typeface="Lato"/>
                <a:sym typeface="Lato"/>
              </a:rPr>
              <a:t>What makes our project unique compared to our main competitor, John Deer</a:t>
            </a:r>
            <a:r>
              <a:rPr lang="en" sz="1300">
                <a:solidFill>
                  <a:schemeClr val="accent1"/>
                </a:solidFill>
                <a:latin typeface="Lato"/>
                <a:ea typeface="Lato"/>
                <a:cs typeface="Lato"/>
                <a:sym typeface="Lato"/>
              </a:rPr>
              <a:t>e’s Field Connect™ pictured below</a:t>
            </a:r>
            <a:endParaRPr/>
          </a:p>
        </p:txBody>
      </p:sp>
      <p:sp>
        <p:nvSpPr>
          <p:cNvPr id="182" name="Google Shape;182;p21"/>
          <p:cNvSpPr txBox="1"/>
          <p:nvPr/>
        </p:nvSpPr>
        <p:spPr>
          <a:xfrm>
            <a:off x="1591250" y="1928843"/>
            <a:ext cx="1533300" cy="43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u="sng"/>
              <a:t>Advantages</a:t>
            </a:r>
            <a:endParaRPr b="1" u="sng"/>
          </a:p>
        </p:txBody>
      </p:sp>
      <p:sp>
        <p:nvSpPr>
          <p:cNvPr id="183" name="Google Shape;183;p21"/>
          <p:cNvSpPr txBox="1"/>
          <p:nvPr/>
        </p:nvSpPr>
        <p:spPr>
          <a:xfrm>
            <a:off x="4878725" y="1928850"/>
            <a:ext cx="1674600" cy="43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u="sng"/>
              <a:t>Disadvantages</a:t>
            </a:r>
            <a:endParaRPr b="1" u="sng"/>
          </a:p>
        </p:txBody>
      </p:sp>
      <p:sp>
        <p:nvSpPr>
          <p:cNvPr id="184" name="Google Shape;184;p21"/>
          <p:cNvSpPr txBox="1"/>
          <p:nvPr/>
        </p:nvSpPr>
        <p:spPr>
          <a:xfrm>
            <a:off x="1107225" y="2315875"/>
            <a:ext cx="3083700" cy="10785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Lower overall cost</a:t>
            </a:r>
            <a:endParaRPr/>
          </a:p>
          <a:p>
            <a:pPr indent="-317500" lvl="0" marL="457200" rtl="0" algn="l">
              <a:spcBef>
                <a:spcPts val="0"/>
              </a:spcBef>
              <a:spcAft>
                <a:spcPts val="0"/>
              </a:spcAft>
              <a:buSzPts val="1400"/>
              <a:buChar char="●"/>
            </a:pPr>
            <a:r>
              <a:rPr lang="en"/>
              <a:t>Much higher data resolution</a:t>
            </a:r>
            <a:endParaRPr/>
          </a:p>
          <a:p>
            <a:pPr indent="-317500" lvl="0" marL="457200" rtl="0" algn="l">
              <a:spcBef>
                <a:spcPts val="0"/>
              </a:spcBef>
              <a:spcAft>
                <a:spcPts val="0"/>
              </a:spcAft>
              <a:buSzPts val="1400"/>
              <a:buChar char="●"/>
            </a:pPr>
            <a:r>
              <a:rPr lang="en"/>
              <a:t>Simpler installation</a:t>
            </a:r>
            <a:endParaRPr/>
          </a:p>
          <a:p>
            <a:pPr indent="-317500" lvl="0" marL="457200" rtl="0" algn="l">
              <a:spcBef>
                <a:spcPts val="0"/>
              </a:spcBef>
              <a:spcAft>
                <a:spcPts val="0"/>
              </a:spcAft>
              <a:buSzPts val="1400"/>
              <a:buChar char="●"/>
            </a:pPr>
            <a:r>
              <a:rPr lang="en"/>
              <a:t>Cheaper to scale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5" name="Google Shape;185;p21"/>
          <p:cNvSpPr txBox="1"/>
          <p:nvPr/>
        </p:nvSpPr>
        <p:spPr>
          <a:xfrm>
            <a:off x="4386200" y="2233000"/>
            <a:ext cx="3083700" cy="9339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Shorter lifespan</a:t>
            </a:r>
            <a:endParaRPr/>
          </a:p>
          <a:p>
            <a:pPr indent="-317500" lvl="0" marL="457200" rtl="0" algn="l">
              <a:spcBef>
                <a:spcPts val="0"/>
              </a:spcBef>
              <a:spcAft>
                <a:spcPts val="0"/>
              </a:spcAft>
              <a:buSzPts val="1400"/>
              <a:buChar char="●"/>
            </a:pPr>
            <a:r>
              <a:rPr lang="en"/>
              <a:t>Higher latency for sensor data</a:t>
            </a:r>
            <a:endParaRPr/>
          </a:p>
          <a:p>
            <a:pPr indent="-317500" lvl="0" marL="457200" rtl="0" algn="l">
              <a:spcBef>
                <a:spcPts val="0"/>
              </a:spcBef>
              <a:spcAft>
                <a:spcPts val="0"/>
              </a:spcAft>
              <a:buSzPts val="1400"/>
              <a:buChar char="●"/>
            </a:pPr>
            <a:r>
              <a:rPr lang="en"/>
              <a:t>Not built by a trusted company</a:t>
            </a:r>
            <a:endParaRPr/>
          </a:p>
        </p:txBody>
      </p:sp>
      <p:grpSp>
        <p:nvGrpSpPr>
          <p:cNvPr id="186" name="Google Shape;186;p21"/>
          <p:cNvGrpSpPr/>
          <p:nvPr/>
        </p:nvGrpSpPr>
        <p:grpSpPr>
          <a:xfrm>
            <a:off x="4617842" y="3394473"/>
            <a:ext cx="2971230" cy="1645322"/>
            <a:chOff x="4160625" y="2928250"/>
            <a:chExt cx="2971230" cy="1882950"/>
          </a:xfrm>
        </p:grpSpPr>
        <p:pic>
          <p:nvPicPr>
            <p:cNvPr id="187" name="Google Shape;187;p21"/>
            <p:cNvPicPr preferRelativeResize="0"/>
            <p:nvPr/>
          </p:nvPicPr>
          <p:blipFill>
            <a:blip r:embed="rId4">
              <a:alphaModFix/>
            </a:blip>
            <a:stretch>
              <a:fillRect/>
            </a:stretch>
          </p:blipFill>
          <p:spPr>
            <a:xfrm>
              <a:off x="4160625" y="2928250"/>
              <a:ext cx="2971230" cy="1671725"/>
            </a:xfrm>
            <a:prstGeom prst="rect">
              <a:avLst/>
            </a:prstGeom>
            <a:noFill/>
            <a:ln>
              <a:noFill/>
            </a:ln>
          </p:spPr>
        </p:pic>
        <p:sp>
          <p:nvSpPr>
            <p:cNvPr id="188" name="Google Shape;188;p21"/>
            <p:cNvSpPr txBox="1"/>
            <p:nvPr/>
          </p:nvSpPr>
          <p:spPr>
            <a:xfrm>
              <a:off x="4481025" y="4518400"/>
              <a:ext cx="2444400" cy="29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t>Figure</a:t>
              </a:r>
              <a:r>
                <a:rPr lang="en" sz="900"/>
                <a:t> 1. Field Connect</a:t>
              </a:r>
              <a:r>
                <a:rPr baseline="30000" lang="en" sz="900"/>
                <a:t>TM</a:t>
              </a:r>
              <a:r>
                <a:rPr lang="en" sz="900"/>
                <a:t> by John Deere</a:t>
              </a:r>
              <a:endParaRPr sz="900"/>
            </a:p>
          </p:txBody>
        </p:sp>
      </p:grpSp>
      <p:sp>
        <p:nvSpPr>
          <p:cNvPr id="189" name="Google Shape;189;p21"/>
          <p:cNvSpPr txBox="1"/>
          <p:nvPr>
            <p:ph idx="12" type="sldNum"/>
          </p:nvPr>
        </p:nvSpPr>
        <p:spPr>
          <a:xfrm>
            <a:off x="7254240" y="45720"/>
            <a:ext cx="1818300" cy="393600"/>
          </a:xfrm>
          <a:prstGeom prst="rect">
            <a:avLst/>
          </a:prstGeom>
        </p:spPr>
        <p:txBody>
          <a:bodyPr anchorCtr="0" anchor="ctr" bIns="91425" lIns="91425" spcFirstLastPara="1" rIns="91425" wrap="square" tIns="91425">
            <a:noAutofit/>
          </a:bodyPr>
          <a:lstStyle/>
          <a:p>
            <a:pPr indent="457200" lvl="0" marL="0" rtl="0" algn="l">
              <a:spcBef>
                <a:spcPts val="0"/>
              </a:spcBef>
              <a:spcAft>
                <a:spcPts val="0"/>
              </a:spcAft>
              <a:buNone/>
            </a:pPr>
            <a:r>
              <a:rPr b="1" lang="en"/>
              <a:t>       Page </a:t>
            </a:r>
            <a:fld id="{00000000-1234-1234-1234-123412341234}" type="slidenum">
              <a:rPr b="1" lang="en"/>
              <a:t>‹#›</a:t>
            </a:fld>
            <a:endParaRPr b="1"/>
          </a:p>
          <a:p>
            <a:pPr indent="0" lvl="0" marL="0" rtl="0" algn="ctr">
              <a:spcBef>
                <a:spcPts val="0"/>
              </a:spcBef>
              <a:spcAft>
                <a:spcPts val="0"/>
              </a:spcAft>
              <a:buNone/>
            </a:pPr>
            <a:r>
              <a:rPr b="1" lang="en"/>
              <a:t>Group 45</a:t>
            </a:r>
            <a:endParaRPr b="1"/>
          </a:p>
          <a:p>
            <a:pPr indent="0" lvl="0" marL="0" rtl="0" algn="ctr">
              <a:spcBef>
                <a:spcPts val="0"/>
              </a:spcBef>
              <a:spcAft>
                <a:spcPts val="0"/>
              </a:spcAft>
              <a:buNone/>
            </a:pPr>
            <a:r>
              <a:rPr b="1" lang="en"/>
              <a:t>IoT Environmental Monitor</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